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7" r:id="rId3"/>
    <p:sldId id="277" r:id="rId4"/>
    <p:sldId id="258" r:id="rId5"/>
    <p:sldId id="263" r:id="rId6"/>
    <p:sldId id="278" r:id="rId7"/>
    <p:sldId id="264" r:id="rId8"/>
    <p:sldId id="265" r:id="rId9"/>
    <p:sldId id="266" r:id="rId10"/>
    <p:sldId id="259" r:id="rId11"/>
    <p:sldId id="267" r:id="rId12"/>
    <p:sldId id="268" r:id="rId13"/>
    <p:sldId id="269" r:id="rId14"/>
    <p:sldId id="275" r:id="rId15"/>
    <p:sldId id="270" r:id="rId16"/>
    <p:sldId id="272" r:id="rId17"/>
    <p:sldId id="273" r:id="rId18"/>
    <p:sldId id="260" r:id="rId19"/>
    <p:sldId id="271" r:id="rId20"/>
    <p:sldId id="261" r:id="rId21"/>
    <p:sldId id="274" r:id="rId22"/>
    <p:sldId id="262" r:id="rId23"/>
    <p:sldId id="279" r:id="rId2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5" d="100"/>
          <a:sy n="75" d="100"/>
        </p:scale>
        <p:origin x="300" y="3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2493105" y="802298"/>
            <a:ext cx="8561747" cy="2541431"/>
          </a:xfrm>
        </p:spPr>
        <p:txBody>
          <a:bodyPr bIns="0" anchor="b">
            <a:normAutofit/>
          </a:bodyPr>
          <a:lstStyle>
            <a:lvl1pPr algn="l">
              <a:defRPr sz="6600"/>
            </a:lvl1pPr>
          </a:lstStyle>
          <a:p>
            <a:r>
              <a:rPr lang="ru-RU" smtClean="0"/>
              <a:t>Образец заголовка</a:t>
            </a:r>
            <a:endParaRPr lang="en-US" dirty="0"/>
          </a:p>
        </p:txBody>
      </p:sp>
      <p:sp>
        <p:nvSpPr>
          <p:cNvPr id="3" name="Subtitle 2"/>
          <p:cNvSpPr>
            <a:spLocks noGrp="1"/>
          </p:cNvSpPr>
          <p:nvPr>
            <p:ph type="subTitle" idx="1"/>
          </p:nvPr>
        </p:nvSpPr>
        <p:spPr>
          <a:xfrm>
            <a:off x="2493106" y="3531204"/>
            <a:ext cx="8561746"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A134C9AC-9AD6-4D5B-A70C-17400F43328E}" type="datetimeFigureOut">
              <a:rPr lang="uk-UA" smtClean="0"/>
              <a:t>24.02.2025</a:t>
            </a:fld>
            <a:endParaRPr lang="uk-UA"/>
          </a:p>
        </p:txBody>
      </p:sp>
      <p:sp>
        <p:nvSpPr>
          <p:cNvPr id="5" name="Footer Placeholder 4"/>
          <p:cNvSpPr>
            <a:spLocks noGrp="1"/>
          </p:cNvSpPr>
          <p:nvPr>
            <p:ph type="ftr" sz="quarter" idx="11"/>
          </p:nvPr>
        </p:nvSpPr>
        <p:spPr>
          <a:xfrm>
            <a:off x="2493105" y="329307"/>
            <a:ext cx="4897310" cy="309201"/>
          </a:xfrm>
        </p:spPr>
        <p:txBody>
          <a:bodyPr/>
          <a:lstStyle/>
          <a:p>
            <a:endParaRPr lang="uk-UA"/>
          </a:p>
        </p:txBody>
      </p:sp>
      <p:sp>
        <p:nvSpPr>
          <p:cNvPr id="6" name="Slide Number Placeholder 5"/>
          <p:cNvSpPr>
            <a:spLocks noGrp="1"/>
          </p:cNvSpPr>
          <p:nvPr>
            <p:ph type="sldNum" sz="quarter" idx="12"/>
          </p:nvPr>
        </p:nvSpPr>
        <p:spPr>
          <a:xfrm>
            <a:off x="1437664" y="798973"/>
            <a:ext cx="811019" cy="503578"/>
          </a:xfrm>
        </p:spPr>
        <p:txBody>
          <a:bodyPr/>
          <a:lstStyle/>
          <a:p>
            <a:fld id="{9D58825A-6283-402E-8ED5-B7F150D75FE5}" type="slidenum">
              <a:rPr lang="uk-UA" smtClean="0"/>
              <a:t>‹#›</a:t>
            </a:fld>
            <a:endParaRPr lang="uk-UA"/>
          </a:p>
        </p:txBody>
      </p:sp>
      <p:cxnSp>
        <p:nvCxnSpPr>
          <p:cNvPr id="8" name="Straight Connector 7"/>
          <p:cNvCxnSpPr/>
          <p:nvPr/>
        </p:nvCxnSpPr>
        <p:spPr>
          <a:xfrm>
            <a:off x="2334637" y="798973"/>
            <a:ext cx="0" cy="2544756"/>
          </a:xfrm>
          <a:prstGeom prst="line">
            <a:avLst/>
          </a:prstGeom>
          <a:ln w="38100" cmpd="sng">
            <a:solidFill>
              <a:schemeClr val="accent1"/>
            </a:solidFill>
            <a:prstDash val="solid"/>
            <a:tailEnd type="none"/>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9862542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idx="1"/>
          </p:nvPr>
        </p:nvSpPr>
        <p:spPr/>
        <p:txBody>
          <a:bodyPr ancho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A134C9AC-9AD6-4D5B-A70C-17400F43328E}" type="datetimeFigureOut">
              <a:rPr lang="uk-UA" smtClean="0"/>
              <a:t>24.02.2025</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9D58825A-6283-402E-8ED5-B7F150D75FE5}" type="slidenum">
              <a:rPr lang="uk-UA" smtClean="0"/>
              <a:t>‹#›</a:t>
            </a:fld>
            <a:endParaRPr lang="uk-UA"/>
          </a:p>
        </p:txBody>
      </p:sp>
      <p:cxnSp>
        <p:nvCxnSpPr>
          <p:cNvPr id="8" name="Straight Connector 7"/>
          <p:cNvCxnSpPr/>
          <p:nvPr/>
        </p:nvCxnSpPr>
        <p:spPr>
          <a:xfrm>
            <a:off x="1371687" y="798973"/>
            <a:ext cx="0" cy="1067168"/>
          </a:xfrm>
          <a:prstGeom prst="line">
            <a:avLst/>
          </a:prstGeom>
          <a:ln w="38100" cmpd="sng">
            <a:solidFill>
              <a:schemeClr val="accent1"/>
            </a:solidFill>
            <a:prstDash val="solid"/>
            <a:tailEnd type="none"/>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5711999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1534813" y="1756130"/>
            <a:ext cx="8562580" cy="1887950"/>
          </a:xfrm>
        </p:spPr>
        <p:txBody>
          <a:bodyPr anchor="b">
            <a:normAutofit/>
          </a:bodyPr>
          <a:lstStyle>
            <a:lvl1pPr algn="l">
              <a:defRPr sz="3600"/>
            </a:lvl1pPr>
          </a:lstStyle>
          <a:p>
            <a:r>
              <a:rPr lang="ru-RU" smtClean="0"/>
              <a:t>Образец заголовка</a:t>
            </a:r>
            <a:endParaRPr lang="en-US" dirty="0"/>
          </a:p>
        </p:txBody>
      </p:sp>
      <p:sp>
        <p:nvSpPr>
          <p:cNvPr id="3" name="Text Placeholder 2"/>
          <p:cNvSpPr>
            <a:spLocks noGrp="1"/>
          </p:cNvSpPr>
          <p:nvPr>
            <p:ph type="body" idx="1"/>
          </p:nvPr>
        </p:nvSpPr>
        <p:spPr>
          <a:xfrm>
            <a:off x="1534695" y="3806195"/>
            <a:ext cx="8549990"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A134C9AC-9AD6-4D5B-A70C-17400F43328E}" type="datetimeFigureOut">
              <a:rPr lang="uk-UA" smtClean="0"/>
              <a:t>24.02.2025</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9D58825A-6283-402E-8ED5-B7F150D75FE5}" type="slidenum">
              <a:rPr lang="uk-UA" smtClean="0"/>
              <a:t>‹#›</a:t>
            </a:fld>
            <a:endParaRPr lang="uk-UA"/>
          </a:p>
        </p:txBody>
      </p:sp>
      <p:cxnSp>
        <p:nvCxnSpPr>
          <p:cNvPr id="8" name="Straight Connector 7"/>
          <p:cNvCxnSpPr/>
          <p:nvPr/>
        </p:nvCxnSpPr>
        <p:spPr>
          <a:xfrm>
            <a:off x="1371687" y="798973"/>
            <a:ext cx="0" cy="2845107"/>
          </a:xfrm>
          <a:prstGeom prst="line">
            <a:avLst/>
          </a:prstGeom>
          <a:ln w="38100" cmpd="sng">
            <a:solidFill>
              <a:schemeClr val="accent1"/>
            </a:solidFill>
            <a:prstDash val="solid"/>
            <a:tailEnd type="none"/>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4914268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a:xfrm>
            <a:off x="1534695" y="804889"/>
            <a:ext cx="9520157" cy="1059305"/>
          </a:xfrm>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1534695" y="2010878"/>
            <a:ext cx="4608576" cy="3438144"/>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6454793" y="2017343"/>
            <a:ext cx="4604130" cy="344152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A134C9AC-9AD6-4D5B-A70C-17400F43328E}" type="datetimeFigureOut">
              <a:rPr lang="uk-UA" smtClean="0"/>
              <a:t>24.02.2025</a:t>
            </a:fld>
            <a:endParaRPr lang="uk-UA"/>
          </a:p>
        </p:txBody>
      </p:sp>
      <p:sp>
        <p:nvSpPr>
          <p:cNvPr id="6" name="Footer Placeholder 5"/>
          <p:cNvSpPr>
            <a:spLocks noGrp="1"/>
          </p:cNvSpPr>
          <p:nvPr>
            <p:ph type="ftr" sz="quarter" idx="11"/>
          </p:nvPr>
        </p:nvSpPr>
        <p:spPr/>
        <p:txBody>
          <a:bodyPr/>
          <a:lstStyle/>
          <a:p>
            <a:endParaRPr lang="uk-UA"/>
          </a:p>
        </p:txBody>
      </p:sp>
      <p:sp>
        <p:nvSpPr>
          <p:cNvPr id="7" name="Slide Number Placeholder 6"/>
          <p:cNvSpPr>
            <a:spLocks noGrp="1"/>
          </p:cNvSpPr>
          <p:nvPr>
            <p:ph type="sldNum" sz="quarter" idx="12"/>
          </p:nvPr>
        </p:nvSpPr>
        <p:spPr/>
        <p:txBody>
          <a:bodyPr/>
          <a:lstStyle/>
          <a:p>
            <a:fld id="{9D58825A-6283-402E-8ED5-B7F150D75FE5}" type="slidenum">
              <a:rPr lang="uk-UA" smtClean="0"/>
              <a:t>‹#›</a:t>
            </a:fld>
            <a:endParaRPr lang="uk-UA"/>
          </a:p>
        </p:txBody>
      </p:sp>
      <p:cxnSp>
        <p:nvCxnSpPr>
          <p:cNvPr id="9" name="Straight Connector 8"/>
          <p:cNvCxnSpPr/>
          <p:nvPr/>
        </p:nvCxnSpPr>
        <p:spPr>
          <a:xfrm>
            <a:off x="1371687" y="798973"/>
            <a:ext cx="0" cy="1067168"/>
          </a:xfrm>
          <a:prstGeom prst="line">
            <a:avLst/>
          </a:prstGeom>
          <a:ln w="38100" cmpd="sng">
            <a:solidFill>
              <a:schemeClr val="accent1"/>
            </a:solidFill>
            <a:prstDash val="solid"/>
            <a:tailEnd type="none"/>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9338203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a:xfrm>
            <a:off x="1534695" y="804163"/>
            <a:ext cx="9520157" cy="1056319"/>
          </a:xfrm>
        </p:spPr>
        <p:txBody>
          <a:bodyPr/>
          <a:lstStyle/>
          <a:p>
            <a:r>
              <a:rPr lang="ru-RU" smtClean="0"/>
              <a:t>Образец заголовка</a:t>
            </a:r>
            <a:endParaRPr lang="en-US" dirty="0"/>
          </a:p>
        </p:txBody>
      </p:sp>
      <p:sp>
        <p:nvSpPr>
          <p:cNvPr id="3" name="Text Placeholder 2"/>
          <p:cNvSpPr>
            <a:spLocks noGrp="1"/>
          </p:cNvSpPr>
          <p:nvPr>
            <p:ph type="body" idx="1"/>
          </p:nvPr>
        </p:nvSpPr>
        <p:spPr>
          <a:xfrm>
            <a:off x="1534695" y="2019549"/>
            <a:ext cx="4608576"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1534695" y="2824269"/>
            <a:ext cx="4608576" cy="2644457"/>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6454791" y="2023003"/>
            <a:ext cx="4608576"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6454792" y="2821491"/>
            <a:ext cx="4608576" cy="2637371"/>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A134C9AC-9AD6-4D5B-A70C-17400F43328E}" type="datetimeFigureOut">
              <a:rPr lang="uk-UA" smtClean="0"/>
              <a:t>24.02.2025</a:t>
            </a:fld>
            <a:endParaRPr lang="uk-UA"/>
          </a:p>
        </p:txBody>
      </p:sp>
      <p:sp>
        <p:nvSpPr>
          <p:cNvPr id="8" name="Footer Placeholder 7"/>
          <p:cNvSpPr>
            <a:spLocks noGrp="1"/>
          </p:cNvSpPr>
          <p:nvPr>
            <p:ph type="ftr" sz="quarter" idx="11"/>
          </p:nvPr>
        </p:nvSpPr>
        <p:spPr/>
        <p:txBody>
          <a:bodyPr/>
          <a:lstStyle/>
          <a:p>
            <a:endParaRPr lang="uk-UA"/>
          </a:p>
        </p:txBody>
      </p:sp>
      <p:sp>
        <p:nvSpPr>
          <p:cNvPr id="9" name="Slide Number Placeholder 8"/>
          <p:cNvSpPr>
            <a:spLocks noGrp="1"/>
          </p:cNvSpPr>
          <p:nvPr>
            <p:ph type="sldNum" sz="quarter" idx="12"/>
          </p:nvPr>
        </p:nvSpPr>
        <p:spPr/>
        <p:txBody>
          <a:bodyPr/>
          <a:lstStyle/>
          <a:p>
            <a:fld id="{9D58825A-6283-402E-8ED5-B7F150D75FE5}" type="slidenum">
              <a:rPr lang="uk-UA" smtClean="0"/>
              <a:t>‹#›</a:t>
            </a:fld>
            <a:endParaRPr lang="uk-UA"/>
          </a:p>
        </p:txBody>
      </p:sp>
      <p:cxnSp>
        <p:nvCxnSpPr>
          <p:cNvPr id="11" name="Straight Connector 10"/>
          <p:cNvCxnSpPr/>
          <p:nvPr/>
        </p:nvCxnSpPr>
        <p:spPr>
          <a:xfrm>
            <a:off x="1371687" y="798973"/>
            <a:ext cx="0" cy="1067168"/>
          </a:xfrm>
          <a:prstGeom prst="line">
            <a:avLst/>
          </a:prstGeom>
          <a:ln w="38100" cmpd="sng">
            <a:solidFill>
              <a:schemeClr val="accent1"/>
            </a:solidFill>
            <a:prstDash val="solid"/>
            <a:tailEnd type="none"/>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1454176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A134C9AC-9AD6-4D5B-A70C-17400F43328E}" type="datetimeFigureOut">
              <a:rPr lang="uk-UA" smtClean="0"/>
              <a:t>24.02.2025</a:t>
            </a:fld>
            <a:endParaRPr lang="uk-UA"/>
          </a:p>
        </p:txBody>
      </p:sp>
      <p:sp>
        <p:nvSpPr>
          <p:cNvPr id="4" name="Footer Placeholder 3"/>
          <p:cNvSpPr>
            <a:spLocks noGrp="1"/>
          </p:cNvSpPr>
          <p:nvPr>
            <p:ph type="ftr" sz="quarter" idx="11"/>
          </p:nvPr>
        </p:nvSpPr>
        <p:spPr/>
        <p:txBody>
          <a:bodyPr/>
          <a:lstStyle/>
          <a:p>
            <a:endParaRPr lang="uk-UA"/>
          </a:p>
        </p:txBody>
      </p:sp>
      <p:sp>
        <p:nvSpPr>
          <p:cNvPr id="5" name="Slide Number Placeholder 4"/>
          <p:cNvSpPr>
            <a:spLocks noGrp="1"/>
          </p:cNvSpPr>
          <p:nvPr>
            <p:ph type="sldNum" sz="quarter" idx="12"/>
          </p:nvPr>
        </p:nvSpPr>
        <p:spPr/>
        <p:txBody>
          <a:bodyPr/>
          <a:lstStyle/>
          <a:p>
            <a:fld id="{9D58825A-6283-402E-8ED5-B7F150D75FE5}" type="slidenum">
              <a:rPr lang="uk-UA" smtClean="0"/>
              <a:t>‹#›</a:t>
            </a:fld>
            <a:endParaRPr lang="uk-UA"/>
          </a:p>
        </p:txBody>
      </p:sp>
      <p:cxnSp>
        <p:nvCxnSpPr>
          <p:cNvPr id="7" name="Straight Connector 6"/>
          <p:cNvCxnSpPr/>
          <p:nvPr/>
        </p:nvCxnSpPr>
        <p:spPr>
          <a:xfrm>
            <a:off x="1371687" y="798973"/>
            <a:ext cx="0" cy="1067168"/>
          </a:xfrm>
          <a:prstGeom prst="line">
            <a:avLst/>
          </a:prstGeom>
          <a:ln w="38100" cmpd="sng">
            <a:solidFill>
              <a:schemeClr val="accent1"/>
            </a:solidFill>
            <a:prstDash val="solid"/>
            <a:tailEnd type="none"/>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7877699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134C9AC-9AD6-4D5B-A70C-17400F43328E}" type="datetimeFigureOut">
              <a:rPr lang="uk-UA" smtClean="0"/>
              <a:t>24.02.2025</a:t>
            </a:fld>
            <a:endParaRPr lang="uk-UA"/>
          </a:p>
        </p:txBody>
      </p:sp>
      <p:sp>
        <p:nvSpPr>
          <p:cNvPr id="3" name="Footer Placeholder 2"/>
          <p:cNvSpPr>
            <a:spLocks noGrp="1"/>
          </p:cNvSpPr>
          <p:nvPr>
            <p:ph type="ftr" sz="quarter" idx="11"/>
          </p:nvPr>
        </p:nvSpPr>
        <p:spPr/>
        <p:txBody>
          <a:bodyPr/>
          <a:lstStyle/>
          <a:p>
            <a:endParaRPr lang="uk-UA"/>
          </a:p>
        </p:txBody>
      </p:sp>
      <p:sp>
        <p:nvSpPr>
          <p:cNvPr id="4" name="Slide Number Placeholder 3"/>
          <p:cNvSpPr>
            <a:spLocks noGrp="1"/>
          </p:cNvSpPr>
          <p:nvPr>
            <p:ph type="sldNum" sz="quarter" idx="12"/>
          </p:nvPr>
        </p:nvSpPr>
        <p:spPr/>
        <p:txBody>
          <a:bodyPr/>
          <a:lstStyle/>
          <a:p>
            <a:fld id="{9D58825A-6283-402E-8ED5-B7F150D75FE5}" type="slidenum">
              <a:rPr lang="uk-UA" smtClean="0"/>
              <a:t>‹#›</a:t>
            </a:fld>
            <a:endParaRPr lang="uk-UA"/>
          </a:p>
        </p:txBody>
      </p:sp>
    </p:spTree>
    <p:extLst>
      <p:ext uri="{BB962C8B-B14F-4D97-AF65-F5344CB8AC3E}">
        <p14:creationId xmlns:p14="http://schemas.microsoft.com/office/powerpoint/2010/main" val="1830203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534642" y="798973"/>
            <a:ext cx="3183128" cy="2247117"/>
          </a:xfrm>
        </p:spPr>
        <p:txBody>
          <a:bodyPr anchor="b">
            <a:normAutofit/>
          </a:bodyPr>
          <a:lstStyle>
            <a:lvl1pPr algn="l">
              <a:defRPr sz="2400"/>
            </a:lvl1pPr>
          </a:lstStyle>
          <a:p>
            <a:r>
              <a:rPr lang="ru-RU" smtClean="0"/>
              <a:t>Образец заголовка</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1534695" y="3205491"/>
            <a:ext cx="3184989"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A134C9AC-9AD6-4D5B-A70C-17400F43328E}" type="datetimeFigureOut">
              <a:rPr lang="uk-UA" smtClean="0"/>
              <a:t>24.02.2025</a:t>
            </a:fld>
            <a:endParaRPr lang="uk-UA"/>
          </a:p>
        </p:txBody>
      </p:sp>
      <p:sp>
        <p:nvSpPr>
          <p:cNvPr id="6" name="Footer Placeholder 5"/>
          <p:cNvSpPr>
            <a:spLocks noGrp="1"/>
          </p:cNvSpPr>
          <p:nvPr>
            <p:ph type="ftr" sz="quarter" idx="11"/>
          </p:nvPr>
        </p:nvSpPr>
        <p:spPr/>
        <p:txBody>
          <a:bodyPr/>
          <a:lstStyle/>
          <a:p>
            <a:endParaRPr lang="uk-UA"/>
          </a:p>
        </p:txBody>
      </p:sp>
      <p:sp>
        <p:nvSpPr>
          <p:cNvPr id="7" name="Slide Number Placeholder 6"/>
          <p:cNvSpPr>
            <a:spLocks noGrp="1"/>
          </p:cNvSpPr>
          <p:nvPr>
            <p:ph type="sldNum" sz="quarter" idx="12"/>
          </p:nvPr>
        </p:nvSpPr>
        <p:spPr/>
        <p:txBody>
          <a:bodyPr/>
          <a:lstStyle/>
          <a:p>
            <a:fld id="{9D58825A-6283-402E-8ED5-B7F150D75FE5}" type="slidenum">
              <a:rPr lang="uk-UA" smtClean="0"/>
              <a:t>‹#›</a:t>
            </a:fld>
            <a:endParaRPr lang="uk-UA"/>
          </a:p>
        </p:txBody>
      </p:sp>
      <p:cxnSp>
        <p:nvCxnSpPr>
          <p:cNvPr id="9" name="Straight Connector 8"/>
          <p:cNvCxnSpPr/>
          <p:nvPr/>
        </p:nvCxnSpPr>
        <p:spPr>
          <a:xfrm>
            <a:off x="1371687" y="798973"/>
            <a:ext cx="0" cy="2247117"/>
          </a:xfrm>
          <a:prstGeom prst="line">
            <a:avLst/>
          </a:prstGeom>
          <a:ln w="38100" cmpd="sng">
            <a:solidFill>
              <a:schemeClr val="accent1"/>
            </a:solidFill>
            <a:prstDash val="solid"/>
            <a:tailEnd type="none"/>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8526445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a:xfrm>
              <a:off x="7477387" y="482170"/>
              <a:ext cx="4074533" cy="5149101"/>
            </a:xfrm>
            <a:prstGeom prst="rect">
              <a:avLst/>
            </a:prstGeom>
            <a:gradFill>
              <a:gsLst>
                <a:gs pos="0">
                  <a:schemeClr val="bg2">
                    <a:lumMod val="10000"/>
                  </a:schemeClr>
                </a:gs>
                <a:gs pos="100000">
                  <a:schemeClr val="bg2">
                    <a:lumMod val="10000"/>
                  </a:schemeClr>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prstMaterial="matte">
              <a:bevelT w="133350" h="50800" prst="divot"/>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535694" y="1129513"/>
            <a:ext cx="5447840" cy="1830584"/>
          </a:xfrm>
        </p:spPr>
        <p:txBody>
          <a:bodyPr anchor="b">
            <a:normAutofit/>
          </a:bodyPr>
          <a:lstStyle>
            <a:lvl1pPr>
              <a:defRPr sz="320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1534695" y="3145992"/>
            <a:ext cx="5440037"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a:xfrm>
            <a:off x="1534695" y="5469856"/>
            <a:ext cx="5440038" cy="320123"/>
          </a:xfrm>
        </p:spPr>
        <p:txBody>
          <a:bodyPr/>
          <a:lstStyle>
            <a:lvl1pPr algn="l">
              <a:defRPr/>
            </a:lvl1pPr>
          </a:lstStyle>
          <a:p>
            <a:fld id="{A134C9AC-9AD6-4D5B-A70C-17400F43328E}" type="datetimeFigureOut">
              <a:rPr lang="uk-UA" smtClean="0"/>
              <a:t>24.02.2025</a:t>
            </a:fld>
            <a:endParaRPr lang="uk-UA"/>
          </a:p>
        </p:txBody>
      </p:sp>
      <p:sp>
        <p:nvSpPr>
          <p:cNvPr id="6" name="Footer Placeholder 5"/>
          <p:cNvSpPr>
            <a:spLocks noGrp="1"/>
          </p:cNvSpPr>
          <p:nvPr>
            <p:ph type="ftr" sz="quarter" idx="11"/>
          </p:nvPr>
        </p:nvSpPr>
        <p:spPr>
          <a:xfrm>
            <a:off x="1534910" y="318640"/>
            <a:ext cx="5453475" cy="320931"/>
          </a:xfrm>
        </p:spPr>
        <p:txBody>
          <a:bodyPr/>
          <a:lstStyle/>
          <a:p>
            <a:endParaRPr lang="uk-UA"/>
          </a:p>
        </p:txBody>
      </p:sp>
      <p:sp>
        <p:nvSpPr>
          <p:cNvPr id="7" name="Slide Number Placeholder 6"/>
          <p:cNvSpPr>
            <a:spLocks noGrp="1"/>
          </p:cNvSpPr>
          <p:nvPr>
            <p:ph type="sldNum" sz="quarter" idx="12"/>
          </p:nvPr>
        </p:nvSpPr>
        <p:spPr/>
        <p:txBody>
          <a:bodyPr/>
          <a:lstStyle/>
          <a:p>
            <a:fld id="{9D58825A-6283-402E-8ED5-B7F150D75FE5}" type="slidenum">
              <a:rPr lang="uk-UA" smtClean="0"/>
              <a:t>‹#›</a:t>
            </a:fld>
            <a:endParaRPr lang="uk-UA"/>
          </a:p>
        </p:txBody>
      </p:sp>
      <p:cxnSp>
        <p:nvCxnSpPr>
          <p:cNvPr id="14" name="Straight Connector 13"/>
          <p:cNvCxnSpPr/>
          <p:nvPr/>
        </p:nvCxnSpPr>
        <p:spPr>
          <a:xfrm>
            <a:off x="1371687" y="798973"/>
            <a:ext cx="0" cy="2161124"/>
          </a:xfrm>
          <a:prstGeom prst="line">
            <a:avLst/>
          </a:prstGeom>
          <a:ln w="38100" cmpd="sng">
            <a:solidFill>
              <a:schemeClr val="accent1"/>
            </a:solidFill>
            <a:prstDash val="solid"/>
            <a:tailEnd type="none"/>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8787237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A134C9AC-9AD6-4D5B-A70C-17400F43328E}" type="datetimeFigureOut">
              <a:rPr lang="uk-UA" smtClean="0"/>
              <a:t>24.02.2025</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9D58825A-6283-402E-8ED5-B7F150D75FE5}" type="slidenum">
              <a:rPr lang="uk-UA" smtClean="0"/>
              <a:t>‹#›</a:t>
            </a:fld>
            <a:endParaRPr lang="uk-UA"/>
          </a:p>
        </p:txBody>
      </p:sp>
      <p:cxnSp>
        <p:nvCxnSpPr>
          <p:cNvPr id="8" name="Straight Connector 7"/>
          <p:cNvCxnSpPr/>
          <p:nvPr/>
        </p:nvCxnSpPr>
        <p:spPr>
          <a:xfrm>
            <a:off x="1371687" y="798973"/>
            <a:ext cx="0" cy="1067168"/>
          </a:xfrm>
          <a:prstGeom prst="line">
            <a:avLst/>
          </a:prstGeom>
          <a:ln w="38100" cmpd="sng">
            <a:solidFill>
              <a:schemeClr val="accent1"/>
            </a:solidFill>
            <a:prstDash val="solid"/>
            <a:tailEnd type="none"/>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736336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883863"/>
            <a:ext cx="1615742" cy="4574999"/>
          </a:xfrm>
        </p:spPr>
        <p:txBody>
          <a:bodyPr vert="eaVert"/>
          <a:lstStyle>
            <a:lvl1pPr algn="l">
              <a:defRPr/>
            </a:lvl1pPr>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1534694" y="883863"/>
            <a:ext cx="7738807" cy="4574999"/>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A134C9AC-9AD6-4D5B-A70C-17400F43328E}" type="datetimeFigureOut">
              <a:rPr lang="uk-UA" smtClean="0"/>
              <a:t>24.02.2025</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9D58825A-6283-402E-8ED5-B7F150D75FE5}" type="slidenum">
              <a:rPr lang="uk-UA" smtClean="0"/>
              <a:t>‹#›</a:t>
            </a:fld>
            <a:endParaRPr lang="uk-UA"/>
          </a:p>
        </p:txBody>
      </p:sp>
      <p:cxnSp>
        <p:nvCxnSpPr>
          <p:cNvPr id="8" name="Straight Connector 7"/>
          <p:cNvCxnSpPr/>
          <p:nvPr/>
        </p:nvCxnSpPr>
        <p:spPr>
          <a:xfrm flipH="1">
            <a:off x="9439111" y="719272"/>
            <a:ext cx="1615742" cy="0"/>
          </a:xfrm>
          <a:prstGeom prst="line">
            <a:avLst/>
          </a:prstGeom>
          <a:ln w="38100" cmpd="sng">
            <a:solidFill>
              <a:schemeClr val="accent1"/>
            </a:solidFill>
            <a:prstDash val="solid"/>
            <a:tailEnd type="none"/>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4828806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9" name="Rectangle 8"/>
          <p:cNvSpPr/>
          <p:nvPr/>
        </p:nvSpPr>
        <p:spPr>
          <a:xfrm>
            <a:off x="0" y="2015732"/>
            <a:ext cx="12192000" cy="4118829"/>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a:srcRect t="2769" b="-2769"/>
          <a:stretch/>
        </p:blipFill>
        <p:spPr>
          <a:xfrm>
            <a:off x="0" y="6135624"/>
            <a:ext cx="12192000" cy="742950"/>
          </a:xfrm>
          <a:prstGeom prst="rect">
            <a:avLst/>
          </a:prstGeom>
        </p:spPr>
      </p:pic>
      <p:sp>
        <p:nvSpPr>
          <p:cNvPr id="2" name="Title Placeholder 1"/>
          <p:cNvSpPr>
            <a:spLocks noGrp="1"/>
          </p:cNvSpPr>
          <p:nvPr>
            <p:ph type="title"/>
          </p:nvPr>
        </p:nvSpPr>
        <p:spPr>
          <a:xfrm>
            <a:off x="1534696" y="804519"/>
            <a:ext cx="9520158" cy="1049235"/>
          </a:xfrm>
          <a:prstGeom prst="rect">
            <a:avLst/>
          </a:prstGeom>
        </p:spPr>
        <p:txBody>
          <a:bodyPr vert="horz" lIns="91440" tIns="45720" rIns="91440" bIns="45720" rtlCol="0" anchor="b">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1534696" y="2015732"/>
            <a:ext cx="9520158" cy="3450613"/>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A134C9AC-9AD6-4D5B-A70C-17400F43328E}" type="datetimeFigureOut">
              <a:rPr lang="uk-UA" smtClean="0"/>
              <a:t>24.02.2025</a:t>
            </a:fld>
            <a:endParaRPr lang="uk-UA"/>
          </a:p>
        </p:txBody>
      </p:sp>
      <p:sp>
        <p:nvSpPr>
          <p:cNvPr id="5" name="Footer Placeholder 4"/>
          <p:cNvSpPr>
            <a:spLocks noGrp="1"/>
          </p:cNvSpPr>
          <p:nvPr>
            <p:ph type="ftr" sz="quarter" idx="3"/>
          </p:nvPr>
        </p:nvSpPr>
        <p:spPr>
          <a:xfrm>
            <a:off x="1534695" y="329307"/>
            <a:ext cx="5855719"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uk-UA"/>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9D58825A-6283-402E-8ED5-B7F150D75FE5}" type="slidenum">
              <a:rPr lang="uk-UA" smtClean="0"/>
              <a:t>‹#›</a:t>
            </a:fld>
            <a:endParaRPr lang="uk-UA"/>
          </a:p>
        </p:txBody>
      </p:sp>
      <p:cxnSp>
        <p:nvCxnSpPr>
          <p:cNvPr id="12" name="Straight Connector 11"/>
          <p:cNvCxnSpPr/>
          <p:nvPr/>
        </p:nvCxnSpPr>
        <p:spPr>
          <a:xfrm>
            <a:off x="0" y="6141705"/>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96708161"/>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3200" b="0" i="0" kern="1200" cap="none">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2417779" y="802298"/>
            <a:ext cx="8637073" cy="3388702"/>
          </a:xfrm>
        </p:spPr>
        <p:txBody>
          <a:bodyPr>
            <a:normAutofit fontScale="90000"/>
          </a:bodyPr>
          <a:lstStyle/>
          <a:p>
            <a:pPr algn="ctr"/>
            <a:r>
              <a:rPr lang="uk-UA" b="1" cap="none" dirty="0" smtClean="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
            </a:r>
            <a:br>
              <a:rPr lang="uk-UA" b="1" cap="none" dirty="0" smtClean="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br>
            <a:r>
              <a:rPr lang="uk-UA" b="1" cap="none"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
            </a:r>
            <a:br>
              <a:rPr lang="uk-UA" b="1" cap="none"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br>
            <a:r>
              <a:rPr lang="uk-UA" b="1" cap="none" dirty="0" smtClean="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Упровадження технологій розвитку критичного мислення в процесі вивчення математики</a:t>
            </a:r>
            <a:endParaRPr lang="uk-UA" b="1" cap="none"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endParaRPr>
          </a:p>
        </p:txBody>
      </p:sp>
      <p:sp>
        <p:nvSpPr>
          <p:cNvPr id="3" name="Подзаголовок 2"/>
          <p:cNvSpPr>
            <a:spLocks noGrp="1"/>
          </p:cNvSpPr>
          <p:nvPr>
            <p:ph type="subTitle" idx="1"/>
          </p:nvPr>
        </p:nvSpPr>
        <p:spPr>
          <a:xfrm>
            <a:off x="719667" y="5046133"/>
            <a:ext cx="10896600" cy="431800"/>
          </a:xfrm>
        </p:spPr>
        <p:style>
          <a:lnRef idx="1">
            <a:schemeClr val="accent2"/>
          </a:lnRef>
          <a:fillRef idx="2">
            <a:schemeClr val="accent2"/>
          </a:fillRef>
          <a:effectRef idx="1">
            <a:schemeClr val="accent2"/>
          </a:effectRef>
          <a:fontRef idx="minor">
            <a:schemeClr val="dk1"/>
          </a:fontRef>
        </p:style>
        <p:txBody>
          <a:bodyPr>
            <a:noAutofit/>
          </a:bodyPr>
          <a:lstStyle/>
          <a:p>
            <a:pPr algn="ctr"/>
            <a:r>
              <a:rPr lang="uk-UA" b="1" cap="none" dirty="0" smtClean="0">
                <a:ln w="0"/>
                <a:effectLst>
                  <a:outerShdw blurRad="38100" dist="19050" dir="2700000" algn="tl" rotWithShape="0">
                    <a:schemeClr val="dk1">
                      <a:alpha val="40000"/>
                    </a:schemeClr>
                  </a:outerShdw>
                </a:effectLst>
              </a:rPr>
              <a:t>Вчитель математики  </a:t>
            </a:r>
            <a:r>
              <a:rPr lang="uk-UA" b="1" cap="none" dirty="0" err="1" smtClean="0">
                <a:ln w="0"/>
                <a:effectLst>
                  <a:outerShdw blurRad="38100" dist="19050" dir="2700000" algn="tl" rotWithShape="0">
                    <a:schemeClr val="dk1">
                      <a:alpha val="40000"/>
                    </a:schemeClr>
                  </a:outerShdw>
                </a:effectLst>
              </a:rPr>
              <a:t>Мусійківського</a:t>
            </a:r>
            <a:r>
              <a:rPr lang="uk-UA" b="1" cap="none" dirty="0" smtClean="0">
                <a:ln w="0"/>
                <a:effectLst>
                  <a:outerShdw blurRad="38100" dist="19050" dir="2700000" algn="tl" rotWithShape="0">
                    <a:schemeClr val="dk1">
                      <a:alpha val="40000"/>
                    </a:schemeClr>
                  </a:outerShdw>
                </a:effectLst>
              </a:rPr>
              <a:t> ліцею  </a:t>
            </a:r>
            <a:r>
              <a:rPr lang="uk-UA" b="1" cap="none" dirty="0" err="1" smtClean="0">
                <a:ln w="0"/>
                <a:effectLst>
                  <a:outerShdw blurRad="38100" dist="19050" dir="2700000" algn="tl" rotWithShape="0">
                    <a:schemeClr val="dk1">
                      <a:alpha val="40000"/>
                    </a:schemeClr>
                  </a:outerShdw>
                </a:effectLst>
              </a:rPr>
              <a:t>Яншаєва</a:t>
            </a:r>
            <a:r>
              <a:rPr lang="uk-UA" b="1" cap="none" dirty="0" smtClean="0">
                <a:ln w="0"/>
                <a:effectLst>
                  <a:outerShdw blurRad="38100" dist="19050" dir="2700000" algn="tl" rotWithShape="0">
                    <a:schemeClr val="dk1">
                      <a:alpha val="40000"/>
                    </a:schemeClr>
                  </a:outerShdw>
                </a:effectLst>
              </a:rPr>
              <a:t> Наталія Миколаївна</a:t>
            </a:r>
          </a:p>
        </p:txBody>
      </p:sp>
      <p:sp>
        <p:nvSpPr>
          <p:cNvPr id="4" name="Прямоугольник 3"/>
          <p:cNvSpPr/>
          <p:nvPr/>
        </p:nvSpPr>
        <p:spPr>
          <a:xfrm>
            <a:off x="5596467" y="6189133"/>
            <a:ext cx="1676400" cy="355600"/>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uk-UA" b="1" u="sng" dirty="0" smtClean="0"/>
              <a:t>2025</a:t>
            </a:r>
            <a:endParaRPr lang="uk-UA" b="1" u="sng" dirty="0"/>
          </a:p>
        </p:txBody>
      </p:sp>
      <p:pic>
        <p:nvPicPr>
          <p:cNvPr id="5" name="Рисунок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30387" y="881038"/>
            <a:ext cx="1942253" cy="2601302"/>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Tree>
    <p:extLst>
      <p:ext uri="{BB962C8B-B14F-4D97-AF65-F5344CB8AC3E}">
        <p14:creationId xmlns:p14="http://schemas.microsoft.com/office/powerpoint/2010/main" val="4006244545"/>
      </p:ext>
    </p:extLst>
  </p:cSld>
  <p:clrMapOvr>
    <a:masterClrMapping/>
  </p:clrMapOvr>
  <p:transition spd="slow">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wheel(1)">
                                      <p:cBhvr>
                                        <p:cTn id="7" dur="2000"/>
                                        <p:tgtEl>
                                          <p:spTgt spid="3">
                                            <p:bg/>
                                          </p:spTgt>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wheel(1)">
                                      <p:cBhvr>
                                        <p:cTn id="12"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uk-UA" dirty="0" err="1"/>
              <a:t>Ґо́дфрі</a:t>
            </a:r>
            <a:r>
              <a:rPr lang="uk-UA" dirty="0"/>
              <a:t> </a:t>
            </a:r>
            <a:r>
              <a:rPr lang="uk-UA" dirty="0" err="1" smtClean="0"/>
              <a:t>Га́рольд</a:t>
            </a:r>
            <a:r>
              <a:rPr lang="uk-UA" dirty="0" smtClean="0"/>
              <a:t> </a:t>
            </a:r>
            <a:r>
              <a:rPr lang="uk-UA" dirty="0" err="1" smtClean="0"/>
              <a:t>Харді</a:t>
            </a:r>
            <a:r>
              <a:rPr lang="uk-UA" dirty="0" smtClean="0"/>
              <a:t> –  </a:t>
            </a:r>
            <a:r>
              <a:rPr lang="ru-RU" dirty="0" err="1"/>
              <a:t>англійський</a:t>
            </a:r>
            <a:r>
              <a:rPr lang="ru-RU" dirty="0"/>
              <a:t> математик, </a:t>
            </a:r>
            <a:r>
              <a:rPr lang="ru-RU" dirty="0" err="1"/>
              <a:t>відомий</a:t>
            </a:r>
            <a:r>
              <a:rPr lang="ru-RU" dirty="0"/>
              <a:t> </a:t>
            </a:r>
            <a:r>
              <a:rPr lang="ru-RU" dirty="0" err="1"/>
              <a:t>своїми</a:t>
            </a:r>
            <a:r>
              <a:rPr lang="ru-RU" dirty="0"/>
              <a:t> </a:t>
            </a:r>
            <a:r>
              <a:rPr lang="ru-RU" dirty="0" err="1"/>
              <a:t>досягненнями</a:t>
            </a:r>
            <a:r>
              <a:rPr lang="ru-RU" dirty="0"/>
              <a:t> в </a:t>
            </a:r>
            <a:r>
              <a:rPr lang="ru-RU" dirty="0" err="1"/>
              <a:t>теорії</a:t>
            </a:r>
            <a:r>
              <a:rPr lang="ru-RU" dirty="0"/>
              <a:t> чисел і </a:t>
            </a:r>
            <a:r>
              <a:rPr lang="ru-RU" dirty="0" err="1"/>
              <a:t>математичному</a:t>
            </a:r>
            <a:r>
              <a:rPr lang="ru-RU" dirty="0"/>
              <a:t> </a:t>
            </a:r>
            <a:r>
              <a:rPr lang="ru-RU" dirty="0" err="1" smtClean="0"/>
              <a:t>аналізі</a:t>
            </a:r>
            <a:r>
              <a:rPr lang="ru-RU" dirty="0"/>
              <a:t> </a:t>
            </a:r>
            <a:r>
              <a:rPr lang="ru-RU" dirty="0" smtClean="0"/>
              <a:t>говорив:</a:t>
            </a:r>
            <a:endParaRPr lang="uk-UA" dirty="0"/>
          </a:p>
        </p:txBody>
      </p:sp>
      <p:sp>
        <p:nvSpPr>
          <p:cNvPr id="3" name="Объект 2"/>
          <p:cNvSpPr>
            <a:spLocks noGrp="1"/>
          </p:cNvSpPr>
          <p:nvPr>
            <p:ph idx="1"/>
          </p:nvPr>
        </p:nvSpPr>
        <p:spPr/>
        <p:txBody>
          <a:bodyPr>
            <a:normAutofit/>
          </a:bodyPr>
          <a:lstStyle/>
          <a:p>
            <a:r>
              <a:rPr lang="uk-UA" sz="2800" b="1" i="1" dirty="0" smtClean="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«Візерунки </a:t>
            </a:r>
            <a:r>
              <a:rPr lang="uk-UA" sz="2800" b="1" i="1" u="sng"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математика</a:t>
            </a:r>
            <a:r>
              <a:rPr lang="uk-UA" sz="2800" b="1" i="1"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 так само, як візерунки </a:t>
            </a:r>
            <a:r>
              <a:rPr lang="uk-UA" sz="2800" b="1" i="1" u="sng"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художника </a:t>
            </a:r>
            <a:r>
              <a:rPr lang="uk-UA" sz="2800" b="1" i="1"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або </a:t>
            </a:r>
            <a:r>
              <a:rPr lang="uk-UA" sz="2800" b="1" i="1" u="sng" dirty="0" smtClean="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поета</a:t>
            </a:r>
            <a:r>
              <a:rPr lang="uk-UA" sz="2800" b="1" i="1" dirty="0" smtClean="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 мають </a:t>
            </a:r>
            <a:r>
              <a:rPr lang="uk-UA" sz="2800" b="1" i="1" u="sng"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бути чудові</a:t>
            </a:r>
            <a:r>
              <a:rPr lang="uk-UA" sz="2800" b="1" i="1"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 ідеї так само, як кольори або слова, мають гармонійно пасувати одне до одного. Краса є першою вимогою: у світі немає місця для некрасивої </a:t>
            </a:r>
            <a:r>
              <a:rPr lang="uk-UA" sz="2800" b="1" i="1" dirty="0" smtClean="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математики».</a:t>
            </a:r>
            <a:r>
              <a:rPr lang="uk-UA" b="1" i="1"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
            </a:r>
            <a:br>
              <a:rPr lang="uk-UA" b="1" i="1"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br>
            <a:r>
              <a:rPr lang="ru-RU" i="1" dirty="0"/>
              <a:t>                                                                                                           </a:t>
            </a:r>
            <a:endParaRPr lang="uk-UA" dirty="0"/>
          </a:p>
        </p:txBody>
      </p:sp>
      <p:pic>
        <p:nvPicPr>
          <p:cNvPr id="4" name="Рисунок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891280" y="4663440"/>
            <a:ext cx="4490720" cy="1554480"/>
          </a:xfrm>
          <a:prstGeom prst="ellipse">
            <a:avLst/>
          </a:prstGeom>
          <a:ln>
            <a:noFill/>
          </a:ln>
          <a:effectLst>
            <a:softEdge rad="112500"/>
          </a:effectLst>
        </p:spPr>
      </p:pic>
    </p:spTree>
    <p:extLst>
      <p:ext uri="{BB962C8B-B14F-4D97-AF65-F5344CB8AC3E}">
        <p14:creationId xmlns:p14="http://schemas.microsoft.com/office/powerpoint/2010/main" val="2508280530"/>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uk-UA"/>
          </a:p>
        </p:txBody>
      </p:sp>
      <p:pic>
        <p:nvPicPr>
          <p:cNvPr id="4" name="Объект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 y="0"/>
            <a:ext cx="12191999" cy="5465763"/>
          </a:xfrm>
        </p:spPr>
      </p:pic>
    </p:spTree>
    <p:extLst>
      <p:ext uri="{BB962C8B-B14F-4D97-AF65-F5344CB8AC3E}">
        <p14:creationId xmlns:p14="http://schemas.microsoft.com/office/powerpoint/2010/main" val="18436785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1534696" y="804520"/>
            <a:ext cx="9520158" cy="1312148"/>
          </a:xfrm>
        </p:spPr>
        <p:txBody>
          <a:bodyPr>
            <a:normAutofit fontScale="90000"/>
          </a:bodyPr>
          <a:lstStyle/>
          <a:p>
            <a:r>
              <a:rPr lang="uk-UA" dirty="0" smtClean="0"/>
              <a:t>    Як </a:t>
            </a:r>
            <a:r>
              <a:rPr lang="uk-UA" dirty="0"/>
              <a:t>відомо, у шкільній освіті існує безліч методів навчання, різні типи уроків, які переслідують одну єдину мету — засвоєння знань учнями. </a:t>
            </a:r>
          </a:p>
        </p:txBody>
      </p:sp>
      <p:sp>
        <p:nvSpPr>
          <p:cNvPr id="7" name="Прямоугольник 6"/>
          <p:cNvSpPr/>
          <p:nvPr/>
        </p:nvSpPr>
        <p:spPr>
          <a:xfrm>
            <a:off x="2717799" y="2413338"/>
            <a:ext cx="7814733" cy="3046988"/>
          </a:xfrm>
          <a:prstGeom prst="rect">
            <a:avLst/>
          </a:prstGeom>
          <a:solidFill>
            <a:schemeClr val="accent2">
              <a:lumMod val="60000"/>
              <a:lumOff val="40000"/>
            </a:schemeClr>
          </a:solidFill>
        </p:spPr>
        <p:txBody>
          <a:bodyPr wrap="square">
            <a:spAutoFit/>
          </a:bodyPr>
          <a:lstStyle/>
          <a:p>
            <a:r>
              <a:rPr lang="uk-UA" dirty="0" smtClean="0"/>
              <a:t>       </a:t>
            </a:r>
            <a:r>
              <a:rPr lang="uk-UA" sz="2400" dirty="0" smtClean="0"/>
              <a:t>Початок </a:t>
            </a:r>
            <a:r>
              <a:rPr lang="en-US" sz="2400" dirty="0"/>
              <a:t>XXI </a:t>
            </a:r>
            <a:r>
              <a:rPr lang="uk-UA" sz="2400" dirty="0"/>
              <a:t>століття означений складним пошуком нового світорозуміння, педагогічного світовідчуття у всьому світі. За умов змін в українському суспільстві особливого значення набувають питання формування нових життєвих стратегій, компетентності, конкурентоспроможності, посилення гнучкості та мобільності соціальної поведінки молодої людини.</a:t>
            </a:r>
          </a:p>
        </p:txBody>
      </p:sp>
      <p:pic>
        <p:nvPicPr>
          <p:cNvPr id="2" name="Рисунок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3360" y="2413338"/>
            <a:ext cx="2326640" cy="2859702"/>
          </a:xfrm>
          <a:prstGeom prst="rect">
            <a:avLst/>
          </a:prstGeom>
        </p:spPr>
      </p:pic>
    </p:spTree>
    <p:extLst>
      <p:ext uri="{BB962C8B-B14F-4D97-AF65-F5344CB8AC3E}">
        <p14:creationId xmlns:p14="http://schemas.microsoft.com/office/powerpoint/2010/main" val="368240552"/>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534696" y="804519"/>
            <a:ext cx="9520158" cy="2463614"/>
          </a:xfrm>
        </p:spPr>
        <p:txBody>
          <a:bodyPr>
            <a:normAutofit/>
          </a:bodyPr>
          <a:lstStyle/>
          <a:p>
            <a:r>
              <a:rPr lang="ru-RU" dirty="0" err="1"/>
              <a:t>Здатність</a:t>
            </a:r>
            <a:r>
              <a:rPr lang="ru-RU" dirty="0"/>
              <a:t> </a:t>
            </a:r>
            <a:r>
              <a:rPr lang="ru-RU" dirty="0" err="1"/>
              <a:t>об’єктивно</a:t>
            </a:r>
            <a:r>
              <a:rPr lang="ru-RU" dirty="0"/>
              <a:t> </a:t>
            </a:r>
            <a:r>
              <a:rPr lang="ru-RU" dirty="0" err="1"/>
              <a:t>аналізувати</a:t>
            </a:r>
            <a:r>
              <a:rPr lang="ru-RU" dirty="0"/>
              <a:t> </a:t>
            </a:r>
            <a:r>
              <a:rPr lang="ru-RU" dirty="0" err="1"/>
              <a:t>інформацію</a:t>
            </a:r>
            <a:r>
              <a:rPr lang="ru-RU" dirty="0"/>
              <a:t>, </a:t>
            </a:r>
            <a:r>
              <a:rPr lang="ru-RU" dirty="0" err="1"/>
              <a:t>робити</a:t>
            </a:r>
            <a:r>
              <a:rPr lang="ru-RU" dirty="0"/>
              <a:t> </a:t>
            </a:r>
            <a:r>
              <a:rPr lang="ru-RU" dirty="0" err="1"/>
              <a:t>правильні</a:t>
            </a:r>
            <a:r>
              <a:rPr lang="ru-RU" dirty="0"/>
              <a:t> </a:t>
            </a:r>
            <a:r>
              <a:rPr lang="ru-RU" dirty="0" err="1"/>
              <a:t>висновки</a:t>
            </a:r>
            <a:r>
              <a:rPr lang="ru-RU" dirty="0"/>
              <a:t> та критично </a:t>
            </a:r>
            <a:r>
              <a:rPr lang="ru-RU" dirty="0" err="1"/>
              <a:t>мислити</a:t>
            </a:r>
            <a:r>
              <a:rPr lang="ru-RU" dirty="0"/>
              <a:t> є </a:t>
            </a:r>
            <a:r>
              <a:rPr lang="ru-RU" dirty="0" err="1"/>
              <a:t>ключовою</a:t>
            </a:r>
            <a:r>
              <a:rPr lang="ru-RU" dirty="0"/>
              <a:t> </a:t>
            </a:r>
            <a:r>
              <a:rPr lang="ru-RU" dirty="0" err="1"/>
              <a:t>навичкою</a:t>
            </a:r>
            <a:r>
              <a:rPr lang="ru-RU" dirty="0"/>
              <a:t> XXI </a:t>
            </a:r>
            <a:r>
              <a:rPr lang="ru-RU" dirty="0" err="1"/>
              <a:t>століття</a:t>
            </a:r>
            <a:r>
              <a:rPr lang="ru-RU" dirty="0"/>
              <a:t>. </a:t>
            </a:r>
            <a:endParaRPr lang="uk-UA" dirty="0"/>
          </a:p>
        </p:txBody>
      </p:sp>
      <p:pic>
        <p:nvPicPr>
          <p:cNvPr id="3" name="Рисунок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434080" y="3637285"/>
            <a:ext cx="4826000" cy="2739807"/>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Tree>
    <p:extLst>
      <p:ext uri="{BB962C8B-B14F-4D97-AF65-F5344CB8AC3E}">
        <p14:creationId xmlns:p14="http://schemas.microsoft.com/office/powerpoint/2010/main" val="1023779773"/>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uk-UA"/>
          </a:p>
        </p:txBody>
      </p:sp>
      <p:pic>
        <p:nvPicPr>
          <p:cNvPr id="3" name="Рисунок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096000"/>
          </a:xfrm>
          <a:prstGeom prst="rect">
            <a:avLst/>
          </a:prstGeom>
        </p:spPr>
      </p:pic>
    </p:spTree>
    <p:extLst>
      <p:ext uri="{BB962C8B-B14F-4D97-AF65-F5344CB8AC3E}">
        <p14:creationId xmlns:p14="http://schemas.microsoft.com/office/powerpoint/2010/main" val="9852780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534696" y="804519"/>
            <a:ext cx="9520158" cy="3691281"/>
          </a:xfrm>
        </p:spPr>
        <p:txBody>
          <a:bodyPr>
            <a:normAutofit/>
          </a:bodyPr>
          <a:lstStyle/>
          <a:p>
            <a:r>
              <a:rPr lang="uk-UA" dirty="0"/>
              <a:t>Чому критично мислити – так важливо? Адже зазвичай ми розглядаємо процес мислення, як природне цілком зрозуміле явище, – як  дихати чи ходити. Проте часто виявляється, що думки, які нам здавалися істинними, виявляються хибними та необґрунтованими. Натомість ті думки, які ми вважали помилковими чи не важливими, є істинними та значущими. </a:t>
            </a:r>
          </a:p>
        </p:txBody>
      </p:sp>
      <p:pic>
        <p:nvPicPr>
          <p:cNvPr id="3" name="Рисунок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982046" y="4602480"/>
            <a:ext cx="4057554" cy="1985772"/>
          </a:xfrm>
          <a:prstGeom prst="rect">
            <a:avLst/>
          </a:prstGeom>
          <a:solidFill>
            <a:srgbClr val="FFFFFF">
              <a:shade val="85000"/>
            </a:srgbClr>
          </a:solidFill>
          <a:ln w="190500" cap="rnd">
            <a:solidFill>
              <a:srgbClr val="FFFFFF"/>
            </a:solidFill>
          </a:ln>
          <a:effectLst>
            <a:outerShdw blurRad="36195" dist="12700" dir="11400000" algn="tl" rotWithShape="0">
              <a:srgbClr val="000000">
                <a:alpha val="33000"/>
              </a:srgbClr>
            </a:outerShdw>
          </a:effectLst>
          <a:scene3d>
            <a:camera prst="perspectiveContrastingLeftFacing">
              <a:rot lat="540000" lon="2100000" rev="0"/>
            </a:camera>
            <a:lightRig rig="soft" dir="t"/>
          </a:scene3d>
          <a:sp3d contourW="12700" prstMaterial="matte">
            <a:bevelT w="63500" h="50800"/>
            <a:contourClr>
              <a:srgbClr val="C0C0C0"/>
            </a:contourClr>
          </a:sp3d>
        </p:spPr>
      </p:pic>
    </p:spTree>
    <p:extLst>
      <p:ext uri="{BB962C8B-B14F-4D97-AF65-F5344CB8AC3E}">
        <p14:creationId xmlns:p14="http://schemas.microsoft.com/office/powerpoint/2010/main" val="3127408371"/>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534696" y="804519"/>
            <a:ext cx="9520158" cy="3276414"/>
          </a:xfrm>
          <a:solidFill>
            <a:schemeClr val="accent2">
              <a:lumMod val="20000"/>
              <a:lumOff val="80000"/>
            </a:schemeClr>
          </a:solidFill>
        </p:spPr>
        <p:txBody>
          <a:bodyPr>
            <a:normAutofit/>
          </a:bodyPr>
          <a:lstStyle/>
          <a:p>
            <a:r>
              <a:rPr lang="uk-UA" dirty="0"/>
              <a:t>На жаль, від природи люди не наділені здатністю бачити речі такими, якими вони є. Ми не можемо інтуїтивно відчувати, що є розумним, істинним, а що – ні. Наше мислення зазвичай обмежене через вплив попереднього досвіду, стереотипів, емоцій суспільства та довкілля. </a:t>
            </a:r>
          </a:p>
        </p:txBody>
      </p:sp>
      <p:pic>
        <p:nvPicPr>
          <p:cNvPr id="3" name="Рисунок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74066" y="3706283"/>
            <a:ext cx="4419600" cy="2324100"/>
          </a:xfrm>
          <a:prstGeom prst="ellipse">
            <a:avLst/>
          </a:prstGeom>
          <a:ln>
            <a:noFill/>
          </a:ln>
          <a:effectLst>
            <a:softEdge rad="112500"/>
          </a:effectLst>
          <a:scene3d>
            <a:camera prst="orthographicFront"/>
            <a:lightRig rig="threePt" dir="t"/>
          </a:scene3d>
          <a:sp3d>
            <a:bevelT prst="angle"/>
          </a:sp3d>
        </p:spPr>
      </p:pic>
    </p:spTree>
    <p:extLst>
      <p:ext uri="{BB962C8B-B14F-4D97-AF65-F5344CB8AC3E}">
        <p14:creationId xmlns:p14="http://schemas.microsoft.com/office/powerpoint/2010/main" val="3657611244"/>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534696" y="804519"/>
            <a:ext cx="9520158" cy="3488081"/>
          </a:xfrm>
          <a:solidFill>
            <a:schemeClr val="accent2">
              <a:lumMod val="60000"/>
              <a:lumOff val="40000"/>
            </a:schemeClr>
          </a:solidFill>
        </p:spPr>
        <p:txBody>
          <a:bodyPr>
            <a:normAutofit/>
          </a:bodyPr>
          <a:lstStyle/>
          <a:p>
            <a:r>
              <a:rPr lang="ru-RU" dirty="0" err="1"/>
              <a:t>Щоб</a:t>
            </a:r>
            <a:r>
              <a:rPr lang="ru-RU" dirty="0"/>
              <a:t> </a:t>
            </a:r>
            <a:r>
              <a:rPr lang="ru-RU" dirty="0" err="1"/>
              <a:t>подолати</a:t>
            </a:r>
            <a:r>
              <a:rPr lang="ru-RU" dirty="0"/>
              <a:t> </a:t>
            </a:r>
            <a:r>
              <a:rPr lang="ru-RU" dirty="0" err="1"/>
              <a:t>обмеження</a:t>
            </a:r>
            <a:r>
              <a:rPr lang="ru-RU" dirty="0"/>
              <a:t> і </a:t>
            </a:r>
            <a:r>
              <a:rPr lang="ru-RU" dirty="0" err="1"/>
              <a:t>розширювати</a:t>
            </a:r>
            <a:r>
              <a:rPr lang="ru-RU" dirty="0"/>
              <a:t> </a:t>
            </a:r>
            <a:r>
              <a:rPr lang="ru-RU" dirty="0" err="1"/>
              <a:t>можливості</a:t>
            </a:r>
            <a:r>
              <a:rPr lang="ru-RU" dirty="0"/>
              <a:t> </a:t>
            </a:r>
            <a:r>
              <a:rPr lang="ru-RU" dirty="0" err="1"/>
              <a:t>нашого</a:t>
            </a:r>
            <a:r>
              <a:rPr lang="ru-RU" dirty="0"/>
              <a:t> </a:t>
            </a:r>
            <a:r>
              <a:rPr lang="ru-RU" dirty="0" err="1"/>
              <a:t>мислення</a:t>
            </a:r>
            <a:r>
              <a:rPr lang="ru-RU" dirty="0"/>
              <a:t>, </a:t>
            </a:r>
            <a:r>
              <a:rPr lang="ru-RU" dirty="0" err="1"/>
              <a:t>потрібно</a:t>
            </a:r>
            <a:r>
              <a:rPr lang="ru-RU" dirty="0"/>
              <a:t> системно </a:t>
            </a:r>
            <a:r>
              <a:rPr lang="ru-RU" dirty="0" err="1"/>
              <a:t>його</a:t>
            </a:r>
            <a:r>
              <a:rPr lang="ru-RU" dirty="0"/>
              <a:t> </a:t>
            </a:r>
            <a:r>
              <a:rPr lang="ru-RU" dirty="0" err="1"/>
              <a:t>розвивати</a:t>
            </a:r>
            <a:r>
              <a:rPr lang="ru-RU" dirty="0"/>
              <a:t>. </a:t>
            </a:r>
            <a:r>
              <a:rPr lang="ru-RU" dirty="0" err="1"/>
              <a:t>Найкраще</a:t>
            </a:r>
            <a:r>
              <a:rPr lang="ru-RU" dirty="0"/>
              <a:t> </a:t>
            </a:r>
            <a:r>
              <a:rPr lang="ru-RU" dirty="0" err="1"/>
              <a:t>починати</a:t>
            </a:r>
            <a:r>
              <a:rPr lang="ru-RU" dirty="0"/>
              <a:t> </a:t>
            </a:r>
            <a:r>
              <a:rPr lang="ru-RU" dirty="0" err="1"/>
              <a:t>розвиток</a:t>
            </a:r>
            <a:r>
              <a:rPr lang="ru-RU" dirty="0"/>
              <a:t> критичного </a:t>
            </a:r>
            <a:r>
              <a:rPr lang="ru-RU" dirty="0" err="1"/>
              <a:t>мислення</a:t>
            </a:r>
            <a:r>
              <a:rPr lang="ru-RU" dirty="0"/>
              <a:t> з самого </a:t>
            </a:r>
            <a:r>
              <a:rPr lang="ru-RU" dirty="0" err="1"/>
              <a:t>народження</a:t>
            </a:r>
            <a:r>
              <a:rPr lang="ru-RU" dirty="0"/>
              <a:t> та </a:t>
            </a:r>
            <a:r>
              <a:rPr lang="ru-RU" dirty="0" err="1"/>
              <a:t>продовжувати</a:t>
            </a:r>
            <a:r>
              <a:rPr lang="ru-RU" dirty="0"/>
              <a:t> </a:t>
            </a:r>
            <a:r>
              <a:rPr lang="ru-RU" dirty="0" err="1"/>
              <a:t>його</a:t>
            </a:r>
            <a:r>
              <a:rPr lang="ru-RU" dirty="0"/>
              <a:t> </a:t>
            </a:r>
            <a:r>
              <a:rPr lang="ru-RU" dirty="0" err="1"/>
              <a:t>розвивати</a:t>
            </a:r>
            <a:r>
              <a:rPr lang="ru-RU" dirty="0"/>
              <a:t> </a:t>
            </a:r>
            <a:r>
              <a:rPr lang="ru-RU" dirty="0" err="1"/>
              <a:t>впродовж</a:t>
            </a:r>
            <a:r>
              <a:rPr lang="ru-RU" dirty="0"/>
              <a:t> </a:t>
            </a:r>
            <a:r>
              <a:rPr lang="ru-RU" dirty="0" err="1"/>
              <a:t>усього</a:t>
            </a:r>
            <a:r>
              <a:rPr lang="ru-RU" dirty="0"/>
              <a:t> </a:t>
            </a:r>
            <a:r>
              <a:rPr lang="ru-RU" dirty="0" err="1"/>
              <a:t>життя</a:t>
            </a:r>
            <a:r>
              <a:rPr lang="ru-RU" dirty="0"/>
              <a:t>. </a:t>
            </a:r>
            <a:endParaRPr lang="uk-UA" dirty="0"/>
          </a:p>
        </p:txBody>
      </p:sp>
      <p:pic>
        <p:nvPicPr>
          <p:cNvPr id="3" name="Рисунок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72533" y="4233333"/>
            <a:ext cx="3473520" cy="2341731"/>
          </a:xfrm>
          <a:prstGeom prst="rect">
            <a:avLst/>
          </a:prstGeom>
          <a:ln>
            <a:solidFill>
              <a:schemeClr val="accent4">
                <a:lumMod val="60000"/>
                <a:lumOff val="40000"/>
              </a:schemeClr>
            </a:solidFill>
          </a:ln>
          <a:effectLst>
            <a:reflection blurRad="12700" stA="30000" endPos="30000" dist="5000" dir="5400000" sy="-100000" algn="bl" rotWithShape="0"/>
          </a:effectLst>
          <a:scene3d>
            <a:camera prst="isometricOffAxis2Left"/>
            <a:lightRig rig="threePt" dir="t">
              <a:rot lat="0" lon="0" rev="2700000"/>
            </a:lightRig>
          </a:scene3d>
          <a:sp3d>
            <a:bevelT w="63500" h="50800"/>
          </a:sp3d>
        </p:spPr>
      </p:pic>
    </p:spTree>
    <p:extLst>
      <p:ext uri="{BB962C8B-B14F-4D97-AF65-F5344CB8AC3E}">
        <p14:creationId xmlns:p14="http://schemas.microsoft.com/office/powerpoint/2010/main" val="2645395380"/>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534696" y="804519"/>
            <a:ext cx="9520158" cy="5257614"/>
          </a:xfrm>
        </p:spPr>
        <p:txBody>
          <a:bodyPr>
            <a:normAutofit fontScale="90000"/>
          </a:bodyPr>
          <a:lstStyle/>
          <a:p>
            <a:r>
              <a:rPr lang="uk-UA" dirty="0" smtClean="0"/>
              <a:t>                    Система </a:t>
            </a:r>
            <a:r>
              <a:rPr lang="uk-UA" dirty="0"/>
              <a:t>уроків математики з кожної теми містить: вивчення нового матеріалу, його закріплення, формування вмінь та навичок під час розв’язування задач. Кожен із цих компонентів системи уроків може здійснюватися різними методами. Крім того, навчання не завжди раціонально починати з вивчення нового матеріалу. Щоб школярі краще сприймали матеріал, бажано спочатку створити відповідну атмосферу: стимулювати вчення, викликати інтерес до теми, взагалі — привернути </a:t>
            </a:r>
            <a:r>
              <a:rPr lang="uk-UA" dirty="0" smtClean="0"/>
              <a:t>увагу.</a:t>
            </a:r>
            <a:endParaRPr lang="uk-UA" dirty="0"/>
          </a:p>
        </p:txBody>
      </p:sp>
      <p:pic>
        <p:nvPicPr>
          <p:cNvPr id="3" name="Рисунок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52600" y="482601"/>
            <a:ext cx="1625600" cy="1625600"/>
          </a:xfrm>
          <a:prstGeom prst="rect">
            <a:avLst/>
          </a:prstGeom>
        </p:spPr>
      </p:pic>
    </p:spTree>
    <p:extLst>
      <p:ext uri="{BB962C8B-B14F-4D97-AF65-F5344CB8AC3E}">
        <p14:creationId xmlns:p14="http://schemas.microsoft.com/office/powerpoint/2010/main" val="1541662846"/>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534696" y="1346199"/>
            <a:ext cx="9520158" cy="1710267"/>
          </a:xfrm>
          <a:blipFill>
            <a:blip r:embed="rId2"/>
            <a:tile tx="0" ty="0" sx="100000" sy="100000" flip="none" algn="tl"/>
          </a:blipFill>
        </p:spPr>
        <p:txBody>
          <a:bodyPr>
            <a:normAutofit fontScale="90000"/>
          </a:bodyPr>
          <a:lstStyle/>
          <a:p>
            <a:r>
              <a:rPr lang="uk-UA" dirty="0"/>
              <a:t>Критичне мислення – це система суджень, яка дозволяє аналізувати інформацію таким чином, щоб на її підставі ухвалювати раціональні рішення, тобто, </a:t>
            </a:r>
            <a:r>
              <a:rPr lang="uk-UA" dirty="0" err="1"/>
              <a:t>глобально</a:t>
            </a:r>
            <a:r>
              <a:rPr lang="uk-UA" dirty="0"/>
              <a:t> – здатність відрізняти хибне від істинного. </a:t>
            </a:r>
          </a:p>
        </p:txBody>
      </p:sp>
      <p:pic>
        <p:nvPicPr>
          <p:cNvPr id="3" name="Рисунок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20068" y="3217333"/>
            <a:ext cx="4157132" cy="2446444"/>
          </a:xfrm>
          <a:prstGeom prst="rect">
            <a:avLst/>
          </a:prstGeom>
        </p:spPr>
      </p:pic>
    </p:spTree>
    <p:extLst>
      <p:ext uri="{BB962C8B-B14F-4D97-AF65-F5344CB8AC3E}">
        <p14:creationId xmlns:p14="http://schemas.microsoft.com/office/powerpoint/2010/main" val="2166645504"/>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534696" y="804519"/>
            <a:ext cx="9520158" cy="1159748"/>
          </a:xfrm>
        </p:spPr>
        <p:txBody>
          <a:bodyPr>
            <a:normAutofit fontScale="90000"/>
          </a:bodyPr>
          <a:lstStyle/>
          <a:p>
            <a:pPr algn="ctr"/>
            <a:r>
              <a:rPr lang="ru-RU" dirty="0" smtClean="0"/>
              <a:t>   У </a:t>
            </a:r>
            <a:r>
              <a:rPr lang="ru-RU" dirty="0" err="1"/>
              <a:t>Концепції</a:t>
            </a:r>
            <a:r>
              <a:rPr lang="ru-RU" dirty="0"/>
              <a:t> </a:t>
            </a:r>
            <a:r>
              <a:rPr lang="ru-RU" dirty="0" err="1"/>
              <a:t>нової</a:t>
            </a:r>
            <a:r>
              <a:rPr lang="ru-RU" dirty="0"/>
              <a:t> </a:t>
            </a:r>
            <a:r>
              <a:rPr lang="ru-RU" dirty="0" err="1"/>
              <a:t>української</a:t>
            </a:r>
            <a:r>
              <a:rPr lang="ru-RU" dirty="0"/>
              <a:t> </a:t>
            </a:r>
            <a:r>
              <a:rPr lang="ru-RU" dirty="0" err="1"/>
              <a:t>школи</a:t>
            </a:r>
            <a:r>
              <a:rPr lang="ru-RU" dirty="0"/>
              <a:t> </a:t>
            </a:r>
            <a:r>
              <a:rPr lang="ru-RU" dirty="0" err="1"/>
              <a:t>йдеться</a:t>
            </a:r>
            <a:r>
              <a:rPr lang="ru-RU" dirty="0"/>
              <a:t> </a:t>
            </a:r>
            <a:r>
              <a:rPr lang="ru-RU" dirty="0" smtClean="0"/>
              <a:t>  про </a:t>
            </a:r>
            <a:r>
              <a:rPr lang="ru-RU" dirty="0"/>
              <a:t>те, </a:t>
            </a:r>
            <a:r>
              <a:rPr lang="ru-RU" dirty="0" err="1"/>
              <a:t>що</a:t>
            </a:r>
            <a:r>
              <a:rPr lang="ru-RU" dirty="0"/>
              <a:t> </a:t>
            </a:r>
            <a:r>
              <a:rPr lang="ru-RU" dirty="0" err="1"/>
              <a:t>розвиток</a:t>
            </a:r>
            <a:r>
              <a:rPr lang="ru-RU" dirty="0"/>
              <a:t> критичного </a:t>
            </a:r>
            <a:r>
              <a:rPr lang="ru-RU" dirty="0" err="1"/>
              <a:t>мислення</a:t>
            </a:r>
            <a:r>
              <a:rPr lang="ru-RU" dirty="0"/>
              <a:t> є одним </a:t>
            </a:r>
            <a:r>
              <a:rPr lang="ru-RU" dirty="0" err="1"/>
              <a:t>із</a:t>
            </a:r>
            <a:r>
              <a:rPr lang="ru-RU" dirty="0"/>
              <a:t> </a:t>
            </a:r>
            <a:r>
              <a:rPr lang="ru-RU" dirty="0" err="1"/>
              <a:t>наскрізних</a:t>
            </a:r>
            <a:r>
              <a:rPr lang="ru-RU" dirty="0"/>
              <a:t> </a:t>
            </a:r>
            <a:r>
              <a:rPr lang="ru-RU" dirty="0" err="1"/>
              <a:t>завдань</a:t>
            </a:r>
            <a:r>
              <a:rPr lang="ru-RU" dirty="0"/>
              <a:t> </a:t>
            </a:r>
            <a:r>
              <a:rPr lang="ru-RU" dirty="0" err="1"/>
              <a:t>навчально-виховного</a:t>
            </a:r>
            <a:r>
              <a:rPr lang="ru-RU" dirty="0"/>
              <a:t> </a:t>
            </a:r>
            <a:r>
              <a:rPr lang="ru-RU" dirty="0" err="1"/>
              <a:t>процесу</a:t>
            </a:r>
            <a:r>
              <a:rPr lang="ru-RU" dirty="0"/>
              <a:t>. </a:t>
            </a:r>
            <a:endParaRPr lang="uk-UA" dirty="0"/>
          </a:p>
        </p:txBody>
      </p:sp>
      <p:pic>
        <p:nvPicPr>
          <p:cNvPr id="4" name="Рисунок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13265" y="209105"/>
            <a:ext cx="1704029" cy="2065733"/>
          </a:xfrm>
          <a:prstGeom prst="rect">
            <a:avLst/>
          </a:prstGeom>
        </p:spPr>
      </p:pic>
      <p:sp>
        <p:nvSpPr>
          <p:cNvPr id="3" name="Прямоугольник 2"/>
          <p:cNvSpPr/>
          <p:nvPr/>
        </p:nvSpPr>
        <p:spPr>
          <a:xfrm>
            <a:off x="973668" y="2274838"/>
            <a:ext cx="10168466" cy="3539430"/>
          </a:xfrm>
          <a:prstGeom prst="rect">
            <a:avLst/>
          </a:prstGeom>
        </p:spPr>
        <p:txBody>
          <a:bodyPr wrap="square">
            <a:spAutoFit/>
          </a:bodyPr>
          <a:lstStyle/>
          <a:p>
            <a:pPr algn="ctr"/>
            <a:r>
              <a:rPr lang="ru-RU" sz="2800" b="1" dirty="0" smtClean="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            </a:t>
            </a:r>
            <a:r>
              <a:rPr lang="ru-RU" sz="2800" b="1" dirty="0" err="1" smtClean="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Чому</a:t>
            </a:r>
            <a:r>
              <a:rPr lang="ru-RU" sz="2800" b="1" dirty="0" smtClean="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 </a:t>
            </a:r>
            <a:r>
              <a:rPr lang="ru-RU" sz="2800" b="1" dirty="0" err="1">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вчителю</a:t>
            </a:r>
            <a:r>
              <a:rPr lang="ru-RU" sz="2800" b="1"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 легко </a:t>
            </a:r>
            <a:r>
              <a:rPr lang="ru-RU" sz="2800" b="1" dirty="0" err="1">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розвивати</a:t>
            </a:r>
            <a:r>
              <a:rPr lang="ru-RU" sz="2800" b="1"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 в </a:t>
            </a:r>
            <a:endParaRPr lang="ru-RU" sz="2800" b="1"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endParaRPr>
          </a:p>
          <a:p>
            <a:pPr algn="ctr"/>
            <a:r>
              <a:rPr lang="ru-RU" sz="2800" b="1" dirty="0" err="1" smtClean="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учнів</a:t>
            </a:r>
            <a:r>
              <a:rPr lang="ru-RU" sz="2800" b="1" dirty="0" smtClean="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 </a:t>
            </a:r>
            <a:r>
              <a:rPr lang="ru-RU" sz="2800" b="1" dirty="0" smtClean="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 </a:t>
            </a:r>
            <a:r>
              <a:rPr lang="ru-RU" sz="2800" b="1" dirty="0" err="1">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критичне</a:t>
            </a:r>
            <a:r>
              <a:rPr lang="ru-RU" sz="2800" b="1"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 </a:t>
            </a:r>
            <a:r>
              <a:rPr lang="ru-RU" sz="2800" b="1" dirty="0" err="1">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мислення</a:t>
            </a:r>
            <a:r>
              <a:rPr lang="ru-RU" sz="2800" b="1"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a:t>
            </a:r>
            <a:r>
              <a:rPr lang="ru-RU" sz="2800" dirty="0"/>
              <a:t> </a:t>
            </a:r>
            <a:endParaRPr lang="ru-RU" sz="2800" dirty="0" smtClean="0"/>
          </a:p>
          <a:p>
            <a:pPr algn="just"/>
            <a:r>
              <a:rPr lang="ru-RU" sz="2800" dirty="0"/>
              <a:t> </a:t>
            </a:r>
            <a:r>
              <a:rPr lang="ru-RU" sz="2800" dirty="0" smtClean="0"/>
              <a:t>       </a:t>
            </a:r>
            <a:r>
              <a:rPr lang="ru-RU" sz="2800" dirty="0" smtClean="0"/>
              <a:t>Тому </a:t>
            </a:r>
            <a:r>
              <a:rPr lang="ru-RU" sz="2800" dirty="0" err="1"/>
              <a:t>що</a:t>
            </a:r>
            <a:r>
              <a:rPr lang="ru-RU" sz="2800" dirty="0"/>
              <a:t> </a:t>
            </a:r>
            <a:r>
              <a:rPr lang="ru-RU" sz="2800" dirty="0" err="1"/>
              <a:t>методи</a:t>
            </a:r>
            <a:r>
              <a:rPr lang="ru-RU" sz="2800" dirty="0"/>
              <a:t> </a:t>
            </a:r>
            <a:r>
              <a:rPr lang="ru-RU" sz="2800" dirty="0" err="1"/>
              <a:t>технології</a:t>
            </a:r>
            <a:r>
              <a:rPr lang="ru-RU" sz="2800" dirty="0"/>
              <a:t> </a:t>
            </a:r>
            <a:r>
              <a:rPr lang="ru-RU" sz="2800" dirty="0" err="1"/>
              <a:t>розвитку</a:t>
            </a:r>
            <a:r>
              <a:rPr lang="ru-RU" sz="2800" dirty="0"/>
              <a:t> критичного </a:t>
            </a:r>
            <a:r>
              <a:rPr lang="ru-RU" sz="2800" dirty="0" err="1"/>
              <a:t>мислення</a:t>
            </a:r>
            <a:r>
              <a:rPr lang="ru-RU" sz="2800" dirty="0"/>
              <a:t> легко </a:t>
            </a:r>
            <a:r>
              <a:rPr lang="ru-RU" sz="2800" dirty="0" err="1"/>
              <a:t>вбудовуються</a:t>
            </a:r>
            <a:r>
              <a:rPr lang="ru-RU" sz="2800" dirty="0"/>
              <a:t> в будь-</a:t>
            </a:r>
            <a:r>
              <a:rPr lang="ru-RU" sz="2800" dirty="0" err="1"/>
              <a:t>який</a:t>
            </a:r>
            <a:r>
              <a:rPr lang="ru-RU" sz="2800" dirty="0"/>
              <a:t> урок. А </a:t>
            </a:r>
            <a:r>
              <a:rPr lang="ru-RU" sz="2800" dirty="0" err="1"/>
              <a:t>завдяки</a:t>
            </a:r>
            <a:r>
              <a:rPr lang="ru-RU" sz="2800" dirty="0"/>
              <a:t> </a:t>
            </a:r>
            <a:r>
              <a:rPr lang="ru-RU" sz="2800" dirty="0" err="1"/>
              <a:t>чітким</a:t>
            </a:r>
            <a:r>
              <a:rPr lang="ru-RU" sz="2800" dirty="0"/>
              <a:t> і </a:t>
            </a:r>
            <a:r>
              <a:rPr lang="ru-RU" sz="2800" dirty="0" err="1"/>
              <a:t>зрозумілим</a:t>
            </a:r>
            <a:r>
              <a:rPr lang="ru-RU" sz="2800" dirty="0"/>
              <a:t> алгоритмам </a:t>
            </a:r>
            <a:r>
              <a:rPr lang="ru-RU" sz="2800" dirty="0" err="1"/>
              <a:t>діяльності</a:t>
            </a:r>
            <a:r>
              <a:rPr lang="ru-RU" sz="2800" dirty="0"/>
              <a:t>, вони </a:t>
            </a:r>
            <a:r>
              <a:rPr lang="ru-RU" sz="2800" dirty="0" err="1"/>
              <a:t>швидко</a:t>
            </a:r>
            <a:r>
              <a:rPr lang="ru-RU" sz="2800" dirty="0"/>
              <a:t> і без </a:t>
            </a:r>
            <a:r>
              <a:rPr lang="ru-RU" sz="2800" dirty="0" err="1"/>
              <a:t>зусиль</a:t>
            </a:r>
            <a:r>
              <a:rPr lang="ru-RU" sz="2800" dirty="0"/>
              <a:t> </a:t>
            </a:r>
            <a:r>
              <a:rPr lang="ru-RU" sz="2800" dirty="0" err="1"/>
              <a:t>сприймаються</a:t>
            </a:r>
            <a:r>
              <a:rPr lang="ru-RU" sz="2800" dirty="0"/>
              <a:t> </a:t>
            </a:r>
            <a:r>
              <a:rPr lang="ru-RU" sz="2800" dirty="0" err="1"/>
              <a:t>дітьми</a:t>
            </a:r>
            <a:r>
              <a:rPr lang="ru-RU" sz="2800" dirty="0"/>
              <a:t>. </a:t>
            </a:r>
            <a:r>
              <a:rPr lang="ru-RU" sz="2800" dirty="0" err="1"/>
              <a:t>Застосування</a:t>
            </a:r>
            <a:r>
              <a:rPr lang="ru-RU" sz="2800" dirty="0"/>
              <a:t> </a:t>
            </a:r>
            <a:r>
              <a:rPr lang="ru-RU" sz="2800" dirty="0" err="1"/>
              <a:t>цих</a:t>
            </a:r>
            <a:r>
              <a:rPr lang="ru-RU" sz="2800" dirty="0"/>
              <a:t> </a:t>
            </a:r>
            <a:r>
              <a:rPr lang="ru-RU" sz="2800" dirty="0" err="1"/>
              <a:t>методів</a:t>
            </a:r>
            <a:r>
              <a:rPr lang="ru-RU" sz="2800" dirty="0"/>
              <a:t> не </a:t>
            </a:r>
            <a:r>
              <a:rPr lang="ru-RU" sz="2800" dirty="0" err="1"/>
              <a:t>потребує</a:t>
            </a:r>
            <a:r>
              <a:rPr lang="ru-RU" sz="2800" dirty="0"/>
              <a:t> </a:t>
            </a:r>
            <a:r>
              <a:rPr lang="ru-RU" sz="2800" dirty="0" err="1"/>
              <a:t>матеріальних</a:t>
            </a:r>
            <a:r>
              <a:rPr lang="ru-RU" sz="2800" dirty="0"/>
              <a:t> затрат. </a:t>
            </a:r>
            <a:r>
              <a:rPr lang="ru-RU" sz="2800" dirty="0" err="1"/>
              <a:t>Окрім</a:t>
            </a:r>
            <a:r>
              <a:rPr lang="ru-RU" sz="2800" dirty="0"/>
              <a:t> того, </a:t>
            </a:r>
            <a:r>
              <a:rPr lang="ru-RU" sz="2800" dirty="0" err="1"/>
              <a:t>дітям</a:t>
            </a:r>
            <a:r>
              <a:rPr lang="ru-RU" sz="2800" dirty="0"/>
              <a:t> вони </a:t>
            </a:r>
            <a:r>
              <a:rPr lang="ru-RU" sz="2800" dirty="0" err="1"/>
              <a:t>подобаються</a:t>
            </a:r>
            <a:r>
              <a:rPr lang="ru-RU" dirty="0"/>
              <a:t>. </a:t>
            </a:r>
            <a:endParaRPr lang="uk-UA" dirty="0"/>
          </a:p>
        </p:txBody>
      </p:sp>
    </p:spTree>
    <p:extLst>
      <p:ext uri="{BB962C8B-B14F-4D97-AF65-F5344CB8AC3E}">
        <p14:creationId xmlns:p14="http://schemas.microsoft.com/office/powerpoint/2010/main" val="3675973314"/>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534696" y="804519"/>
            <a:ext cx="9520158" cy="4402481"/>
          </a:xfrm>
        </p:spPr>
        <p:txBody>
          <a:bodyPr>
            <a:normAutofit fontScale="90000"/>
          </a:bodyPr>
          <a:lstStyle/>
          <a:p>
            <a:pPr algn="ctr"/>
            <a:r>
              <a:rPr lang="uk-UA" b="1" dirty="0" smtClean="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            Чому </a:t>
            </a:r>
            <a:r>
              <a:rPr lang="uk-UA" b="1"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вчителю складно розвивати </a:t>
            </a:r>
            <a:r>
              <a:rPr lang="uk-UA" b="1" dirty="0" smtClean="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 критичне </a:t>
            </a:r>
            <a:r>
              <a:rPr lang="uk-UA" b="1"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мислення </a:t>
            </a:r>
            <a:r>
              <a:rPr lang="uk-UA" b="1" dirty="0" smtClean="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учнів?</a:t>
            </a:r>
            <a:r>
              <a:rPr lang="uk-UA" dirty="0" smtClean="0"/>
              <a:t> </a:t>
            </a:r>
            <a:br>
              <a:rPr lang="uk-UA" dirty="0" smtClean="0"/>
            </a:br>
            <a:r>
              <a:rPr lang="uk-UA" dirty="0"/>
              <a:t> </a:t>
            </a:r>
            <a:r>
              <a:rPr lang="uk-UA" dirty="0" smtClean="0"/>
              <a:t>          </a:t>
            </a:r>
            <a:r>
              <a:rPr lang="uk-UA" dirty="0" smtClean="0"/>
              <a:t>Тому </a:t>
            </a:r>
            <a:r>
              <a:rPr lang="uk-UA" dirty="0"/>
              <a:t>що методи технології розвитку критичного мислення мають бути застосовані системно на кожному </a:t>
            </a:r>
            <a:r>
              <a:rPr lang="uk-UA" dirty="0" err="1"/>
              <a:t>уроці</a:t>
            </a:r>
            <a:r>
              <a:rPr lang="uk-UA" dirty="0"/>
              <a:t>. Важливо обирати для кожного уроку саме ті методи, які відповідають змісту і цілям уроку. Також ускладнює роботу і те, що більшість підручників не передбачає критичне дослідження матеріалу учнями, а складається із набору готових положень і висновків. </a:t>
            </a:r>
          </a:p>
        </p:txBody>
      </p:sp>
      <p:pic>
        <p:nvPicPr>
          <p:cNvPr id="3" name="Рисунок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34696" y="251403"/>
            <a:ext cx="2066306" cy="1992263"/>
          </a:xfrm>
          <a:prstGeom prst="rect">
            <a:avLst/>
          </a:prstGeom>
        </p:spPr>
      </p:pic>
    </p:spTree>
    <p:extLst>
      <p:ext uri="{BB962C8B-B14F-4D97-AF65-F5344CB8AC3E}">
        <p14:creationId xmlns:p14="http://schemas.microsoft.com/office/powerpoint/2010/main" val="7270499"/>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uk-UA"/>
          </a:p>
        </p:txBody>
      </p:sp>
      <p:pic>
        <p:nvPicPr>
          <p:cNvPr id="3" name="Рисунок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0"/>
            <a:ext cx="10668000" cy="6858000"/>
          </a:xfrm>
          <a:prstGeom prst="rect">
            <a:avLst/>
          </a:prstGeom>
        </p:spPr>
      </p:pic>
    </p:spTree>
    <p:extLst>
      <p:ext uri="{BB962C8B-B14F-4D97-AF65-F5344CB8AC3E}">
        <p14:creationId xmlns:p14="http://schemas.microsoft.com/office/powerpoint/2010/main" val="357409015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534696" y="804519"/>
            <a:ext cx="9520158" cy="5156014"/>
          </a:xfr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50000" t="50000" r="50000" b="50000"/>
            </a:path>
            <a:tileRect/>
          </a:gradFill>
        </p:spPr>
        <p:txBody>
          <a:bodyPr>
            <a:noAutofit/>
          </a:bodyPr>
          <a:lstStyle/>
          <a:p>
            <a:r>
              <a:rPr lang="uk-UA" sz="2400" b="1" dirty="0" smtClean="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                        Виклик</a:t>
            </a:r>
            <a:r>
              <a:rPr lang="uk-UA" sz="2400" b="1"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 або Вступна частина уроку </a:t>
            </a:r>
            <a:r>
              <a:rPr lang="uk-UA" sz="2000" dirty="0"/>
              <a:t/>
            </a:r>
            <a:br>
              <a:rPr lang="uk-UA" sz="2000" dirty="0"/>
            </a:br>
            <a:r>
              <a:rPr lang="uk-UA" sz="2000" dirty="0"/>
              <a:t/>
            </a:r>
            <a:br>
              <a:rPr lang="uk-UA" sz="2000" dirty="0"/>
            </a:br>
            <a:r>
              <a:rPr lang="uk-UA" sz="2000" dirty="0"/>
              <a:t>Вступна частина уроку, яку ще називають “викликом” триває зазвичай перші 5–7 хвилин. За цей час слід актуалізувати опорні знання – “дістати” їх з довготривалої пам’яті учнів. Саме слово підказує, що необхідно “зробити щось актуальним, потрібним” на час саме цього уроку. Опорними такі знання учнів є тому, що саме на них, як на фундаменті, опорі, будуються наступні знання. </a:t>
            </a:r>
            <a:br>
              <a:rPr lang="uk-UA" sz="2000" dirty="0"/>
            </a:br>
            <a:r>
              <a:rPr lang="uk-UA" sz="2000" dirty="0"/>
              <a:t/>
            </a:r>
            <a:br>
              <a:rPr lang="uk-UA" sz="2000" dirty="0"/>
            </a:br>
            <a:r>
              <a:rPr lang="uk-UA" sz="2000" dirty="0"/>
              <a:t>Під час вступної частини уроку вчитель має пропонувати учням методи й завдання, які дають їм змогу:</a:t>
            </a:r>
            <a:br>
              <a:rPr lang="uk-UA" sz="2000" dirty="0"/>
            </a:br>
            <a:r>
              <a:rPr lang="uk-UA" sz="2000" dirty="0"/>
              <a:t>• освіжити наявні знання, уявлення, уміння, пов’язані з темою уроку;</a:t>
            </a:r>
            <a:br>
              <a:rPr lang="uk-UA" sz="2000" dirty="0"/>
            </a:br>
            <a:r>
              <a:rPr lang="uk-UA" sz="2000" dirty="0"/>
              <a:t>• провести “інвентаризацію” цих знань і уявлень, виявити прогалини;</a:t>
            </a:r>
            <a:br>
              <a:rPr lang="uk-UA" sz="2000" dirty="0"/>
            </a:br>
            <a:r>
              <a:rPr lang="uk-UA" sz="2000" dirty="0"/>
              <a:t>• зосередити увагу на новій темі;</a:t>
            </a:r>
            <a:br>
              <a:rPr lang="uk-UA" sz="2000" dirty="0"/>
            </a:br>
            <a:r>
              <a:rPr lang="uk-UA" sz="2000" dirty="0"/>
              <a:t>• створити контекст для сприйняття нових ідей;</a:t>
            </a:r>
            <a:br>
              <a:rPr lang="uk-UA" sz="2000" dirty="0"/>
            </a:br>
            <a:r>
              <a:rPr lang="uk-UA" sz="2000" dirty="0"/>
              <a:t>• сформувати позитивне ставлення, зацікавленість у процесі навчання.</a:t>
            </a:r>
            <a:br>
              <a:rPr lang="uk-UA" sz="2000" dirty="0"/>
            </a:br>
            <a:r>
              <a:rPr lang="uk-UA" sz="2000" dirty="0"/>
              <a:t/>
            </a:r>
            <a:br>
              <a:rPr lang="uk-UA" sz="2000" dirty="0"/>
            </a:br>
            <a:r>
              <a:rPr lang="uk-UA" sz="2000" dirty="0"/>
              <a:t>Тут можна застосувати: «Асоціативний кущ», «Дерево передбачень», «Таблиця З-Х-Д», «Кластер», «Кошик ідей», «Мозковий штурм», «Незакінчені речення», «Ромашка запитань» тощо. </a:t>
            </a:r>
          </a:p>
        </p:txBody>
      </p:sp>
    </p:spTree>
    <p:extLst>
      <p:ext uri="{BB962C8B-B14F-4D97-AF65-F5344CB8AC3E}">
        <p14:creationId xmlns:p14="http://schemas.microsoft.com/office/powerpoint/2010/main" val="2371828159"/>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534696" y="804519"/>
            <a:ext cx="9520158" cy="4563348"/>
          </a:xfrm>
          <a:solidFill>
            <a:schemeClr val="accent1">
              <a:lumMod val="40000"/>
              <a:lumOff val="60000"/>
            </a:schemeClr>
          </a:solidFill>
        </p:spPr>
        <p:txBody>
          <a:bodyPr>
            <a:normAutofit fontScale="90000"/>
          </a:bodyPr>
          <a:lstStyle/>
          <a:p>
            <a:pPr algn="ctr"/>
            <a:r>
              <a:rPr lang="ru-RU" sz="2700" b="1" dirty="0" err="1">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rPr>
              <a:t>Осмислення</a:t>
            </a:r>
            <a:r>
              <a:rPr lang="ru-RU" sz="2700"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rPr>
              <a:t>, </a:t>
            </a:r>
            <a:r>
              <a:rPr lang="ru-RU" sz="2700" b="1" dirty="0" err="1">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rPr>
              <a:t>або</a:t>
            </a:r>
            <a:r>
              <a:rPr lang="ru-RU" sz="2700"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rPr>
              <a:t> </a:t>
            </a:r>
            <a:r>
              <a:rPr lang="ru-RU" sz="2700" b="1" dirty="0" err="1">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rPr>
              <a:t>основна</a:t>
            </a:r>
            <a:r>
              <a:rPr lang="ru-RU" sz="2700"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rPr>
              <a:t> </a:t>
            </a:r>
            <a:r>
              <a:rPr lang="ru-RU" sz="2700" b="1" dirty="0" err="1">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rPr>
              <a:t>частина</a:t>
            </a:r>
            <a:r>
              <a:rPr lang="ru-RU" sz="2700"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rPr>
              <a:t> уроку </a:t>
            </a:r>
            <a:r>
              <a:rPr lang="ru-RU" sz="2200" dirty="0"/>
              <a:t/>
            </a:r>
            <a:br>
              <a:rPr lang="ru-RU" sz="2200" dirty="0"/>
            </a:br>
            <a:r>
              <a:rPr lang="ru-RU" sz="2200" dirty="0"/>
              <a:t/>
            </a:r>
            <a:br>
              <a:rPr lang="ru-RU" sz="2200" dirty="0"/>
            </a:br>
            <a:r>
              <a:rPr lang="ru-RU" sz="2200" dirty="0" err="1"/>
              <a:t>Основна</a:t>
            </a:r>
            <a:r>
              <a:rPr lang="ru-RU" sz="2200" dirty="0"/>
              <a:t> </a:t>
            </a:r>
            <a:r>
              <a:rPr lang="ru-RU" sz="2200" dirty="0" err="1"/>
              <a:t>частина</a:t>
            </a:r>
            <a:r>
              <a:rPr lang="ru-RU" sz="2200" dirty="0"/>
              <a:t> уроку </a:t>
            </a:r>
            <a:r>
              <a:rPr lang="ru-RU" sz="2200" dirty="0" err="1"/>
              <a:t>триває</a:t>
            </a:r>
            <a:r>
              <a:rPr lang="ru-RU" sz="2200" dirty="0"/>
              <a:t> до 30 </a:t>
            </a:r>
            <a:r>
              <a:rPr lang="ru-RU" sz="2200" dirty="0" err="1"/>
              <a:t>хвилин</a:t>
            </a:r>
            <a:r>
              <a:rPr lang="ru-RU" sz="2200" dirty="0"/>
              <a:t>. За </a:t>
            </a:r>
            <a:r>
              <a:rPr lang="ru-RU" sz="2200" dirty="0" err="1"/>
              <a:t>цей</a:t>
            </a:r>
            <a:r>
              <a:rPr lang="ru-RU" sz="2200" dirty="0"/>
              <a:t> час учитель </a:t>
            </a:r>
            <a:r>
              <a:rPr lang="ru-RU" sz="2200" dirty="0" err="1"/>
              <a:t>організовує</a:t>
            </a:r>
            <a:r>
              <a:rPr lang="ru-RU" sz="2200" dirty="0"/>
              <a:t> </a:t>
            </a:r>
            <a:r>
              <a:rPr lang="ru-RU" sz="2200" dirty="0" err="1"/>
              <a:t>активну</a:t>
            </a:r>
            <a:r>
              <a:rPr lang="ru-RU" sz="2200" dirty="0"/>
              <a:t> </a:t>
            </a:r>
            <a:r>
              <a:rPr lang="ru-RU" sz="2200" dirty="0" err="1"/>
              <a:t>діяльність</a:t>
            </a:r>
            <a:r>
              <a:rPr lang="ru-RU" sz="2200" dirty="0"/>
              <a:t> </a:t>
            </a:r>
            <a:r>
              <a:rPr lang="ru-RU" sz="2200" dirty="0" err="1"/>
              <a:t>учнів</a:t>
            </a:r>
            <a:r>
              <a:rPr lang="ru-RU" sz="2200" dirty="0"/>
              <a:t>, </a:t>
            </a:r>
            <a:r>
              <a:rPr lang="ru-RU" sz="2200" dirty="0" err="1"/>
              <a:t>зокрема</a:t>
            </a:r>
            <a:r>
              <a:rPr lang="ru-RU" sz="2200" dirty="0"/>
              <a:t> </a:t>
            </a:r>
            <a:r>
              <a:rPr lang="ru-RU" sz="2200" dirty="0" err="1"/>
              <a:t>спонукає</a:t>
            </a:r>
            <a:r>
              <a:rPr lang="ru-RU" sz="2200" dirty="0"/>
              <a:t> </a:t>
            </a:r>
            <a:r>
              <a:rPr lang="ru-RU" sz="2200" dirty="0" err="1"/>
              <a:t>їх</a:t>
            </a:r>
            <a:r>
              <a:rPr lang="ru-RU" sz="2200" dirty="0"/>
              <a:t> </a:t>
            </a:r>
            <a:r>
              <a:rPr lang="ru-RU" sz="2200" dirty="0" err="1"/>
              <a:t>досліджувати</a:t>
            </a:r>
            <a:r>
              <a:rPr lang="ru-RU" sz="2200" dirty="0"/>
              <a:t>, </a:t>
            </a:r>
            <a:r>
              <a:rPr lang="ru-RU" sz="2200" dirty="0" err="1"/>
              <a:t>осмислювати</a:t>
            </a:r>
            <a:r>
              <a:rPr lang="ru-RU" sz="2200" dirty="0"/>
              <a:t> </a:t>
            </a:r>
            <a:r>
              <a:rPr lang="ru-RU" sz="2200" dirty="0" err="1"/>
              <a:t>матеріал</a:t>
            </a:r>
            <a:r>
              <a:rPr lang="ru-RU" sz="2200" dirty="0"/>
              <a:t>, </a:t>
            </a:r>
            <a:r>
              <a:rPr lang="ru-RU" sz="2200" dirty="0" err="1"/>
              <a:t>відповідати</a:t>
            </a:r>
            <a:r>
              <a:rPr lang="ru-RU" sz="2200" dirty="0"/>
              <a:t> на </a:t>
            </a:r>
            <a:r>
              <a:rPr lang="ru-RU" sz="2200" dirty="0" err="1"/>
              <a:t>раніше</a:t>
            </a:r>
            <a:r>
              <a:rPr lang="ru-RU" sz="2200" dirty="0"/>
              <a:t> </a:t>
            </a:r>
            <a:r>
              <a:rPr lang="ru-RU" sz="2200" dirty="0" err="1"/>
              <a:t>поставлені</a:t>
            </a:r>
            <a:r>
              <a:rPr lang="ru-RU" sz="2200" dirty="0"/>
              <a:t> </a:t>
            </a:r>
            <a:r>
              <a:rPr lang="ru-RU" sz="2200" dirty="0" err="1"/>
              <a:t>запитання</a:t>
            </a:r>
            <a:r>
              <a:rPr lang="ru-RU" sz="2200" dirty="0"/>
              <a:t>, </a:t>
            </a:r>
            <a:r>
              <a:rPr lang="ru-RU" sz="2200" dirty="0" err="1"/>
              <a:t>ставити</a:t>
            </a:r>
            <a:r>
              <a:rPr lang="ru-RU" sz="2200" dirty="0"/>
              <a:t> </a:t>
            </a:r>
            <a:r>
              <a:rPr lang="ru-RU" sz="2200" dirty="0" err="1"/>
              <a:t>свої</a:t>
            </a:r>
            <a:r>
              <a:rPr lang="ru-RU" sz="2200" dirty="0"/>
              <a:t> та </a:t>
            </a:r>
            <a:r>
              <a:rPr lang="ru-RU" sz="2200" dirty="0" err="1"/>
              <a:t>шукати</a:t>
            </a:r>
            <a:r>
              <a:rPr lang="ru-RU" sz="2200" dirty="0"/>
              <a:t> на них </a:t>
            </a:r>
            <a:r>
              <a:rPr lang="ru-RU" sz="2200" dirty="0" err="1"/>
              <a:t>відповіді</a:t>
            </a:r>
            <a:r>
              <a:rPr lang="ru-RU" sz="2200" dirty="0"/>
              <a:t> </a:t>
            </a:r>
            <a:r>
              <a:rPr lang="ru-RU" sz="2200" dirty="0" err="1"/>
              <a:t>тощо</a:t>
            </a:r>
            <a:r>
              <a:rPr lang="ru-RU" sz="2200" dirty="0"/>
              <a:t>. </a:t>
            </a:r>
            <a:br>
              <a:rPr lang="ru-RU" sz="2200" dirty="0"/>
            </a:br>
            <a:r>
              <a:rPr lang="ru-RU" sz="2200" dirty="0"/>
              <a:t/>
            </a:r>
            <a:br>
              <a:rPr lang="ru-RU" sz="2200" dirty="0"/>
            </a:br>
            <a:r>
              <a:rPr lang="ru-RU" sz="2200" dirty="0"/>
              <a:t>Головне </a:t>
            </a:r>
            <a:r>
              <a:rPr lang="ru-RU" sz="2200" dirty="0" err="1"/>
              <a:t>завдання</a:t>
            </a:r>
            <a:r>
              <a:rPr lang="ru-RU" sz="2200" dirty="0"/>
              <a:t> </a:t>
            </a:r>
            <a:r>
              <a:rPr lang="ru-RU" sz="2200" dirty="0" err="1"/>
              <a:t>учнів</a:t>
            </a:r>
            <a:r>
              <a:rPr lang="ru-RU" sz="2200" dirty="0"/>
              <a:t> — “</a:t>
            </a:r>
            <a:r>
              <a:rPr lang="ru-RU" sz="2200" dirty="0" err="1"/>
              <a:t>конструювати</a:t>
            </a:r>
            <a:r>
              <a:rPr lang="ru-RU" sz="2200" dirty="0"/>
              <a:t>” </a:t>
            </a:r>
            <a:r>
              <a:rPr lang="ru-RU" sz="2200" dirty="0" err="1"/>
              <a:t>знання</a:t>
            </a:r>
            <a:r>
              <a:rPr lang="ru-RU" sz="2200" dirty="0"/>
              <a:t> і </a:t>
            </a:r>
            <a:r>
              <a:rPr lang="ru-RU" sz="2200" dirty="0" err="1"/>
              <a:t>навички</a:t>
            </a:r>
            <a:r>
              <a:rPr lang="ru-RU" sz="2200" dirty="0"/>
              <a:t>, </a:t>
            </a:r>
            <a:r>
              <a:rPr lang="ru-RU" sz="2200" dirty="0" err="1"/>
              <a:t>формувати</a:t>
            </a:r>
            <a:r>
              <a:rPr lang="ru-RU" sz="2200" dirty="0"/>
              <a:t> </a:t>
            </a:r>
            <a:r>
              <a:rPr lang="ru-RU" sz="2200" dirty="0" err="1"/>
              <a:t>власне</a:t>
            </a:r>
            <a:r>
              <a:rPr lang="ru-RU" sz="2200" dirty="0"/>
              <a:t> </a:t>
            </a:r>
            <a:r>
              <a:rPr lang="ru-RU" sz="2200" dirty="0" err="1"/>
              <a:t>ставлення</a:t>
            </a:r>
            <a:r>
              <a:rPr lang="ru-RU" sz="2200" dirty="0"/>
              <a:t> до теми. </a:t>
            </a:r>
            <a:br>
              <a:rPr lang="ru-RU" sz="2200" dirty="0"/>
            </a:br>
            <a:r>
              <a:rPr lang="ru-RU" sz="2200" dirty="0"/>
              <a:t/>
            </a:r>
            <a:br>
              <a:rPr lang="ru-RU" sz="2200" dirty="0"/>
            </a:br>
            <a:r>
              <a:rPr lang="ru-RU" sz="2200" dirty="0" err="1"/>
              <a:t>Ефективними</a:t>
            </a:r>
            <a:r>
              <a:rPr lang="ru-RU" sz="2200" dirty="0"/>
              <a:t> методами </a:t>
            </a:r>
            <a:r>
              <a:rPr lang="ru-RU" sz="2200" dirty="0" err="1"/>
              <a:t>під</a:t>
            </a:r>
            <a:r>
              <a:rPr lang="ru-RU" sz="2200" dirty="0"/>
              <a:t> час </a:t>
            </a:r>
            <a:r>
              <a:rPr lang="ru-RU" sz="2200" dirty="0" err="1"/>
              <a:t>основної</a:t>
            </a:r>
            <a:r>
              <a:rPr lang="ru-RU" sz="2200" dirty="0"/>
              <a:t> </a:t>
            </a:r>
            <a:r>
              <a:rPr lang="ru-RU" sz="2200" dirty="0" err="1"/>
              <a:t>частини</a:t>
            </a:r>
            <a:r>
              <a:rPr lang="ru-RU" sz="2200" dirty="0"/>
              <a:t> уроку є: «</a:t>
            </a:r>
            <a:r>
              <a:rPr lang="ru-RU" sz="2200" dirty="0" err="1"/>
              <a:t>Читання</a:t>
            </a:r>
            <a:r>
              <a:rPr lang="ru-RU" sz="2200" dirty="0"/>
              <a:t> (</a:t>
            </a:r>
            <a:r>
              <a:rPr lang="ru-RU" sz="2200" dirty="0" err="1"/>
              <a:t>запитання</a:t>
            </a:r>
            <a:r>
              <a:rPr lang="ru-RU" sz="2200" dirty="0"/>
              <a:t>, </a:t>
            </a:r>
            <a:r>
              <a:rPr lang="ru-RU" sz="2200" dirty="0" err="1"/>
              <a:t>узагальнення</a:t>
            </a:r>
            <a:r>
              <a:rPr lang="ru-RU" sz="2200" dirty="0"/>
              <a:t>) в парах»; «</a:t>
            </a:r>
            <a:r>
              <a:rPr lang="ru-RU" sz="2200" dirty="0" err="1"/>
              <a:t>Читання</a:t>
            </a:r>
            <a:r>
              <a:rPr lang="ru-RU" sz="2200" dirty="0"/>
              <a:t> з </a:t>
            </a:r>
            <a:r>
              <a:rPr lang="ru-RU" sz="2200" dirty="0" err="1"/>
              <a:t>визначенням</a:t>
            </a:r>
            <a:r>
              <a:rPr lang="ru-RU" sz="2200" dirty="0"/>
              <a:t> </a:t>
            </a:r>
            <a:r>
              <a:rPr lang="ru-RU" sz="2200" dirty="0" err="1"/>
              <a:t>опорних</a:t>
            </a:r>
            <a:r>
              <a:rPr lang="ru-RU" sz="2200" dirty="0"/>
              <a:t> </a:t>
            </a:r>
            <a:r>
              <a:rPr lang="ru-RU" sz="2200" dirty="0" err="1"/>
              <a:t>слів</a:t>
            </a:r>
            <a:r>
              <a:rPr lang="ru-RU" sz="2200" dirty="0"/>
              <a:t>»; «</a:t>
            </a:r>
            <a:r>
              <a:rPr lang="ru-RU" sz="2200" dirty="0" err="1"/>
              <a:t>Читання</a:t>
            </a:r>
            <a:r>
              <a:rPr lang="ru-RU" sz="2200" dirty="0"/>
              <a:t> з </a:t>
            </a:r>
            <a:r>
              <a:rPr lang="ru-RU" sz="2200" dirty="0" err="1"/>
              <a:t>маркуванням</a:t>
            </a:r>
            <a:r>
              <a:rPr lang="ru-RU" sz="2200" dirty="0"/>
              <a:t>»; «</a:t>
            </a:r>
            <a:r>
              <a:rPr lang="ru-RU" sz="2200" dirty="0" err="1"/>
              <a:t>Тонкі</a:t>
            </a:r>
            <a:r>
              <a:rPr lang="ru-RU" sz="2200" dirty="0"/>
              <a:t> та </a:t>
            </a:r>
            <a:r>
              <a:rPr lang="ru-RU" sz="2200" dirty="0" err="1"/>
              <a:t>товсті</a:t>
            </a:r>
            <a:r>
              <a:rPr lang="ru-RU" sz="2200" dirty="0"/>
              <a:t> </a:t>
            </a:r>
            <a:r>
              <a:rPr lang="ru-RU" sz="2200" dirty="0" err="1"/>
              <a:t>запитання</a:t>
            </a:r>
            <a:r>
              <a:rPr lang="ru-RU" sz="2200" dirty="0"/>
              <a:t>»; «</a:t>
            </a:r>
            <a:r>
              <a:rPr lang="ru-RU" sz="2200" dirty="0" err="1"/>
              <a:t>Фішбоун</a:t>
            </a:r>
            <a:r>
              <a:rPr lang="ru-RU" sz="2200" dirty="0"/>
              <a:t>»; «</a:t>
            </a:r>
            <a:r>
              <a:rPr lang="ru-RU" sz="2200" dirty="0" err="1"/>
              <a:t>Чи</a:t>
            </a:r>
            <a:r>
              <a:rPr lang="ru-RU" sz="2200" dirty="0"/>
              <a:t> </a:t>
            </a:r>
            <a:r>
              <a:rPr lang="ru-RU" sz="2200" dirty="0" err="1"/>
              <a:t>вірите</a:t>
            </a:r>
            <a:r>
              <a:rPr lang="ru-RU" sz="2200" dirty="0"/>
              <a:t> </a:t>
            </a:r>
            <a:r>
              <a:rPr lang="ru-RU" sz="2200" dirty="0" err="1"/>
              <a:t>ви</a:t>
            </a:r>
            <a:r>
              <a:rPr lang="ru-RU" sz="2200" dirty="0"/>
              <a:t>, </a:t>
            </a:r>
            <a:r>
              <a:rPr lang="ru-RU" sz="2200" dirty="0" err="1"/>
              <a:t>що</a:t>
            </a:r>
            <a:r>
              <a:rPr lang="ru-RU" sz="2200" dirty="0"/>
              <a:t> …», «Дерево </a:t>
            </a:r>
            <a:r>
              <a:rPr lang="ru-RU" sz="2200" dirty="0" err="1"/>
              <a:t>передбачень</a:t>
            </a:r>
            <a:r>
              <a:rPr lang="ru-RU" sz="2200" dirty="0"/>
              <a:t>», «Т- </a:t>
            </a:r>
            <a:r>
              <a:rPr lang="ru-RU" sz="2200" dirty="0" err="1"/>
              <a:t>таблиця</a:t>
            </a:r>
            <a:r>
              <a:rPr lang="ru-RU" sz="2200" dirty="0"/>
              <a:t>», «Займи </a:t>
            </a:r>
            <a:r>
              <a:rPr lang="ru-RU" sz="2200" dirty="0" err="1"/>
              <a:t>позицію</a:t>
            </a:r>
            <a:r>
              <a:rPr lang="ru-RU" sz="2200" dirty="0"/>
              <a:t>», «</a:t>
            </a:r>
            <a:r>
              <a:rPr lang="ru-RU" sz="2200" dirty="0" err="1"/>
              <a:t>Дискусія</a:t>
            </a:r>
            <a:r>
              <a:rPr lang="ru-RU" sz="2200" dirty="0"/>
              <a:t>», «Коло </a:t>
            </a:r>
            <a:r>
              <a:rPr lang="ru-RU" sz="2200" dirty="0" err="1"/>
              <a:t>ідей</a:t>
            </a:r>
            <a:r>
              <a:rPr lang="ru-RU" sz="2200" dirty="0"/>
              <a:t>», «</a:t>
            </a:r>
            <a:r>
              <a:rPr lang="ru-RU" sz="2200" dirty="0" err="1"/>
              <a:t>Прес</a:t>
            </a:r>
            <a:r>
              <a:rPr lang="ru-RU" sz="2200" dirty="0"/>
              <a:t>», «Кола Вена»</a:t>
            </a:r>
            <a:r>
              <a:rPr lang="ru-RU" dirty="0"/>
              <a:t>. </a:t>
            </a:r>
            <a:endParaRPr lang="uk-UA" dirty="0"/>
          </a:p>
        </p:txBody>
      </p:sp>
    </p:spTree>
    <p:extLst>
      <p:ext uri="{BB962C8B-B14F-4D97-AF65-F5344CB8AC3E}">
        <p14:creationId xmlns:p14="http://schemas.microsoft.com/office/powerpoint/2010/main" val="4156679669"/>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534696" y="804518"/>
            <a:ext cx="9520158" cy="5570881"/>
          </a:xfrm>
          <a:solidFill>
            <a:schemeClr val="accent1">
              <a:lumMod val="20000"/>
              <a:lumOff val="80000"/>
            </a:schemeClr>
          </a:solidFill>
        </p:spPr>
        <p:txBody>
          <a:bodyPr>
            <a:noAutofit/>
          </a:bodyPr>
          <a:lstStyle/>
          <a:p>
            <a:r>
              <a:rPr lang="uk-UA" sz="2000" b="1" dirty="0">
                <a:ln w="22225">
                  <a:solidFill>
                    <a:schemeClr val="accent2"/>
                  </a:solidFill>
                  <a:prstDash val="solid"/>
                </a:ln>
                <a:solidFill>
                  <a:schemeClr val="accent2">
                    <a:lumMod val="40000"/>
                    <a:lumOff val="60000"/>
                  </a:schemeClr>
                </a:solidFill>
              </a:rPr>
              <a:t>Рефлексія, або підбиття підсумків </a:t>
            </a:r>
            <a:br>
              <a:rPr lang="uk-UA" sz="2000" b="1" dirty="0">
                <a:ln w="22225">
                  <a:solidFill>
                    <a:schemeClr val="accent2"/>
                  </a:solidFill>
                  <a:prstDash val="solid"/>
                </a:ln>
                <a:solidFill>
                  <a:schemeClr val="accent2">
                    <a:lumMod val="40000"/>
                    <a:lumOff val="60000"/>
                  </a:schemeClr>
                </a:solidFill>
              </a:rPr>
            </a:br>
            <a:r>
              <a:rPr lang="uk-UA" sz="2000" b="1" dirty="0">
                <a:ln w="22225">
                  <a:solidFill>
                    <a:schemeClr val="accent2"/>
                  </a:solidFill>
                  <a:prstDash val="solid"/>
                </a:ln>
                <a:solidFill>
                  <a:schemeClr val="accent2">
                    <a:lumMod val="40000"/>
                    <a:lumOff val="60000"/>
                  </a:schemeClr>
                </a:solidFill>
              </a:rPr>
              <a:t/>
            </a:r>
            <a:br>
              <a:rPr lang="uk-UA" sz="2000" b="1" dirty="0">
                <a:ln w="22225">
                  <a:solidFill>
                    <a:schemeClr val="accent2"/>
                  </a:solidFill>
                  <a:prstDash val="solid"/>
                </a:ln>
                <a:solidFill>
                  <a:schemeClr val="accent2">
                    <a:lumMod val="40000"/>
                    <a:lumOff val="60000"/>
                  </a:schemeClr>
                </a:solidFill>
              </a:rPr>
            </a:br>
            <a:r>
              <a:rPr lang="uk-UA" sz="2000" dirty="0"/>
              <a:t>Третій етап уроку – найважливіший для розвитку критичного мислення в учнів, бо його основними завданнями є узагальнення, систематизація (але не відтворення!) вивченого й рефлексія щодо процесу і результатів навчальної діяльності. Необхідно, аби учні подумали про те, що вони дізналися, чого навчилися, запитали себе, що це для них означає, як це змінює їхнє бачення і як вони можуть це використовувати. </a:t>
            </a:r>
            <a:br>
              <a:rPr lang="uk-UA" sz="2000" dirty="0"/>
            </a:br>
            <a:r>
              <a:rPr lang="uk-UA" sz="2000" dirty="0"/>
              <a:t/>
            </a:r>
            <a:br>
              <a:rPr lang="uk-UA" sz="2000" dirty="0"/>
            </a:br>
            <a:r>
              <a:rPr lang="uk-UA" sz="2000" dirty="0"/>
              <a:t>Зазвичай підбиття підсумків триває до 10 хвилин. За цей час учні разом з учителем:</a:t>
            </a:r>
            <a:br>
              <a:rPr lang="uk-UA" sz="2000" dirty="0"/>
            </a:br>
            <a:r>
              <a:rPr lang="uk-UA" sz="2000" dirty="0"/>
              <a:t>• узагальнюють та інтерпретують основні ідеї уроку;</a:t>
            </a:r>
            <a:br>
              <a:rPr lang="uk-UA" sz="2000" dirty="0"/>
            </a:br>
            <a:r>
              <a:rPr lang="uk-UA" sz="2000" dirty="0"/>
              <a:t>• обмінюються думками та висловлюють особисте ставлення до окремих положень матеріалу чи уроку загалом;</a:t>
            </a:r>
            <a:br>
              <a:rPr lang="uk-UA" sz="2000" dirty="0"/>
            </a:br>
            <a:r>
              <a:rPr lang="uk-UA" sz="2000" dirty="0"/>
              <a:t>• оцінюють набуті знання й уміння;</a:t>
            </a:r>
            <a:br>
              <a:rPr lang="uk-UA" sz="2000" dirty="0"/>
            </a:br>
            <a:r>
              <a:rPr lang="uk-UA" sz="2000" dirty="0"/>
              <a:t>• ставлять перед собою запитання;</a:t>
            </a:r>
            <a:br>
              <a:rPr lang="uk-UA" sz="2000" dirty="0"/>
            </a:br>
            <a:r>
              <a:rPr lang="uk-UA" sz="2000" dirty="0"/>
              <a:t>• планують застосування вивченого.</a:t>
            </a:r>
            <a:br>
              <a:rPr lang="uk-UA" sz="2000" dirty="0"/>
            </a:br>
            <a:r>
              <a:rPr lang="uk-UA" sz="2000" dirty="0"/>
              <a:t/>
            </a:r>
            <a:br>
              <a:rPr lang="uk-UA" sz="2000" dirty="0"/>
            </a:br>
            <a:r>
              <a:rPr lang="uk-UA" sz="2000" dirty="0"/>
              <a:t>На цьому етапі доцільно застосувати такі методи: «</a:t>
            </a:r>
            <a:r>
              <a:rPr lang="uk-UA" sz="2000" dirty="0" err="1"/>
              <a:t>Синквейн</a:t>
            </a:r>
            <a:r>
              <a:rPr lang="uk-UA" sz="2000" dirty="0"/>
              <a:t>», «Таблиця З-Х-Д», «Незакінчені речення», «</a:t>
            </a:r>
            <a:r>
              <a:rPr lang="uk-UA" sz="2000" dirty="0" err="1"/>
              <a:t>Кубування</a:t>
            </a:r>
            <a:r>
              <a:rPr lang="uk-UA" sz="2000" dirty="0"/>
              <a:t>», «Шкала думок», «Бортовий журнал», «Плюс-мінус-цікаво», «Прес», «Займи позицію», «Шість капелюхів» тощо. </a:t>
            </a:r>
          </a:p>
        </p:txBody>
      </p:sp>
    </p:spTree>
    <p:extLst>
      <p:ext uri="{BB962C8B-B14F-4D97-AF65-F5344CB8AC3E}">
        <p14:creationId xmlns:p14="http://schemas.microsoft.com/office/powerpoint/2010/main" val="2573506821"/>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534696" y="804519"/>
            <a:ext cx="9520158" cy="4427881"/>
          </a:xfrm>
        </p:spPr>
        <p:txBody>
          <a:bodyPr>
            <a:normAutofit fontScale="90000"/>
          </a:bodyPr>
          <a:lstStyle/>
          <a:p>
            <a:r>
              <a:rPr lang="uk-UA" dirty="0"/>
              <a:t>Система уроків математики з кожної теми містить: вивчення нового матеріалу, його закріплення, формування вмінь та навичок під час розв’язування задач. Кожен із цих компонентів системи уроків може здійснюватися різними методами. Крім того, навчання не завжди раціонально починати з вивчення нового матеріалу. Щоб школярі краще сприймали матеріал, бажано спочатку створити відповідну атмосферу: стимулювати вчення, викликати інтерес до теми, взагалі — привернути увагу</a:t>
            </a:r>
          </a:p>
        </p:txBody>
      </p:sp>
      <p:pic>
        <p:nvPicPr>
          <p:cNvPr id="3" name="Рисунок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00262" y="5232400"/>
            <a:ext cx="7991475" cy="1490133"/>
          </a:xfrm>
          <a:prstGeom prst="rect">
            <a:avLst/>
          </a:prstGeom>
        </p:spPr>
      </p:pic>
    </p:spTree>
    <p:extLst>
      <p:ext uri="{BB962C8B-B14F-4D97-AF65-F5344CB8AC3E}">
        <p14:creationId xmlns:p14="http://schemas.microsoft.com/office/powerpoint/2010/main" val="962878963"/>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534696" y="804519"/>
            <a:ext cx="9520158" cy="4173881"/>
          </a:xfrm>
        </p:spPr>
        <p:txBody>
          <a:bodyPr>
            <a:noAutofit/>
          </a:bodyPr>
          <a:lstStyle/>
          <a:p>
            <a:r>
              <a:rPr lang="ru-RU" sz="2400" dirty="0" err="1"/>
              <a:t>Усі</a:t>
            </a:r>
            <a:r>
              <a:rPr lang="ru-RU" sz="2400" dirty="0"/>
              <a:t> </a:t>
            </a:r>
            <a:r>
              <a:rPr lang="ru-RU" sz="2400" dirty="0" err="1"/>
              <a:t>зазначені</a:t>
            </a:r>
            <a:r>
              <a:rPr lang="ru-RU" sz="2400" dirty="0"/>
              <a:t> </a:t>
            </a:r>
            <a:r>
              <a:rPr lang="ru-RU" sz="2400" dirty="0" err="1"/>
              <a:t>методи</a:t>
            </a:r>
            <a:r>
              <a:rPr lang="ru-RU" sz="2400" dirty="0"/>
              <a:t> </a:t>
            </a:r>
            <a:r>
              <a:rPr lang="ru-RU" sz="2400" dirty="0" err="1"/>
              <a:t>технології</a:t>
            </a:r>
            <a:r>
              <a:rPr lang="ru-RU" sz="2400" dirty="0"/>
              <a:t> критичного </a:t>
            </a:r>
            <a:r>
              <a:rPr lang="ru-RU" sz="2400" dirty="0" err="1"/>
              <a:t>мислення</a:t>
            </a:r>
            <a:r>
              <a:rPr lang="ru-RU" sz="2400" dirty="0"/>
              <a:t> </a:t>
            </a:r>
            <a:r>
              <a:rPr lang="ru-RU" sz="2400" dirty="0" err="1"/>
              <a:t>можна</a:t>
            </a:r>
            <a:r>
              <a:rPr lang="ru-RU" sz="2400" dirty="0"/>
              <a:t> </a:t>
            </a:r>
            <a:r>
              <a:rPr lang="ru-RU" sz="2400" dirty="0" err="1"/>
              <a:t>вбудувати</a:t>
            </a:r>
            <a:r>
              <a:rPr lang="ru-RU" sz="2400" dirty="0"/>
              <a:t> в урок математики. При </a:t>
            </a:r>
            <a:r>
              <a:rPr lang="ru-RU" sz="2400" dirty="0" err="1"/>
              <a:t>цьому</a:t>
            </a:r>
            <a:r>
              <a:rPr lang="ru-RU" sz="2400" dirty="0"/>
              <a:t> </a:t>
            </a:r>
            <a:r>
              <a:rPr lang="ru-RU" sz="2400" dirty="0" err="1"/>
              <a:t>варто</a:t>
            </a:r>
            <a:r>
              <a:rPr lang="ru-RU" sz="2400" dirty="0"/>
              <a:t> </a:t>
            </a:r>
            <a:r>
              <a:rPr lang="ru-RU" sz="2400" dirty="0" err="1"/>
              <a:t>дотримуватися</a:t>
            </a:r>
            <a:r>
              <a:rPr lang="ru-RU" sz="2400" dirty="0"/>
              <a:t> </a:t>
            </a:r>
            <a:r>
              <a:rPr lang="ru-RU" sz="2400" dirty="0" err="1"/>
              <a:t>запропонованої</a:t>
            </a:r>
            <a:r>
              <a:rPr lang="ru-RU" sz="2400" dirty="0"/>
              <a:t> </a:t>
            </a:r>
            <a:r>
              <a:rPr lang="ru-RU" sz="2400" dirty="0" err="1"/>
              <a:t>структури</a:t>
            </a:r>
            <a:r>
              <a:rPr lang="ru-RU" sz="2400" dirty="0"/>
              <a:t> уроку. </a:t>
            </a:r>
            <a:br>
              <a:rPr lang="ru-RU" sz="2400" dirty="0"/>
            </a:br>
            <a:r>
              <a:rPr lang="ru-RU" sz="2400" dirty="0"/>
              <a:t/>
            </a:r>
            <a:br>
              <a:rPr lang="ru-RU" sz="2400" dirty="0"/>
            </a:br>
            <a:r>
              <a:rPr lang="ru-RU" sz="2400" dirty="0" err="1"/>
              <a:t>Під</a:t>
            </a:r>
            <a:r>
              <a:rPr lang="ru-RU" sz="2400" dirty="0"/>
              <a:t> час уроку з </a:t>
            </a:r>
            <a:r>
              <a:rPr lang="ru-RU" sz="2400" dirty="0" err="1"/>
              <a:t>розвитку</a:t>
            </a:r>
            <a:r>
              <a:rPr lang="ru-RU" sz="2400" dirty="0"/>
              <a:t> критичного </a:t>
            </a:r>
            <a:r>
              <a:rPr lang="ru-RU" sz="2400" dirty="0" err="1"/>
              <a:t>мислення</a:t>
            </a:r>
            <a:r>
              <a:rPr lang="ru-RU" sz="2400" dirty="0"/>
              <a:t> </a:t>
            </a:r>
            <a:r>
              <a:rPr lang="ru-RU" sz="2400" dirty="0" err="1"/>
              <a:t>доцільно</a:t>
            </a:r>
            <a:r>
              <a:rPr lang="ru-RU" sz="2400" dirty="0"/>
              <a:t>, </a:t>
            </a:r>
            <a:r>
              <a:rPr lang="ru-RU" sz="2400" dirty="0" err="1"/>
              <a:t>аби</a:t>
            </a:r>
            <a:r>
              <a:rPr lang="ru-RU" sz="2400" dirty="0"/>
              <a:t> </a:t>
            </a:r>
            <a:r>
              <a:rPr lang="ru-RU" sz="2400" dirty="0" err="1"/>
              <a:t>вчитель</a:t>
            </a:r>
            <a:r>
              <a:rPr lang="ru-RU" sz="2400" dirty="0"/>
              <a:t> надавав слово </a:t>
            </a:r>
            <a:r>
              <a:rPr lang="ru-RU" sz="2400" dirty="0" err="1"/>
              <a:t>учням</a:t>
            </a:r>
            <a:r>
              <a:rPr lang="ru-RU" sz="2400" dirty="0"/>
              <a:t>, а сам говорив </a:t>
            </a:r>
            <a:r>
              <a:rPr lang="ru-RU" sz="2400" dirty="0" err="1"/>
              <a:t>якомога</a:t>
            </a:r>
            <a:r>
              <a:rPr lang="ru-RU" sz="2400" dirty="0"/>
              <a:t> </a:t>
            </a:r>
            <a:r>
              <a:rPr lang="ru-RU" sz="2400" dirty="0" err="1"/>
              <a:t>менше</a:t>
            </a:r>
            <a:r>
              <a:rPr lang="ru-RU" sz="2400" dirty="0"/>
              <a:t>. </a:t>
            </a:r>
            <a:r>
              <a:rPr lang="ru-RU" sz="2400" dirty="0" err="1"/>
              <a:t>Він</a:t>
            </a:r>
            <a:r>
              <a:rPr lang="ru-RU" sz="2400" dirty="0"/>
              <a:t> </a:t>
            </a:r>
            <a:r>
              <a:rPr lang="ru-RU" sz="2400" dirty="0" err="1"/>
              <a:t>має</a:t>
            </a:r>
            <a:r>
              <a:rPr lang="ru-RU" sz="2400" dirty="0"/>
              <a:t> бути </a:t>
            </a:r>
            <a:r>
              <a:rPr lang="ru-RU" sz="2400" dirty="0" err="1"/>
              <a:t>провідником</a:t>
            </a:r>
            <a:r>
              <a:rPr lang="ru-RU" sz="2400" dirty="0"/>
              <a:t>, </a:t>
            </a:r>
            <a:r>
              <a:rPr lang="ru-RU" sz="2400" dirty="0" err="1"/>
              <a:t>стимулювати</a:t>
            </a:r>
            <a:r>
              <a:rPr lang="ru-RU" sz="2400" dirty="0"/>
              <a:t> </a:t>
            </a:r>
            <a:r>
              <a:rPr lang="ru-RU" sz="2400" dirty="0" err="1"/>
              <a:t>учнів</a:t>
            </a:r>
            <a:r>
              <a:rPr lang="ru-RU" sz="2400" dirty="0"/>
              <a:t> до </a:t>
            </a:r>
            <a:r>
              <a:rPr lang="ru-RU" sz="2400" dirty="0" err="1"/>
              <a:t>роздумів</a:t>
            </a:r>
            <a:r>
              <a:rPr lang="ru-RU" sz="2400" dirty="0"/>
              <a:t>, </a:t>
            </a:r>
            <a:r>
              <a:rPr lang="ru-RU" sz="2400" dirty="0" err="1"/>
              <a:t>уважно</a:t>
            </a:r>
            <a:r>
              <a:rPr lang="ru-RU" sz="2400" dirty="0"/>
              <a:t> </a:t>
            </a:r>
            <a:r>
              <a:rPr lang="ru-RU" sz="2400" dirty="0" err="1"/>
              <a:t>вислуховувати</a:t>
            </a:r>
            <a:r>
              <a:rPr lang="ru-RU" sz="2400" dirty="0"/>
              <a:t> </a:t>
            </a:r>
            <a:r>
              <a:rPr lang="ru-RU" sz="2400" dirty="0" err="1"/>
              <a:t>їхні</a:t>
            </a:r>
            <a:r>
              <a:rPr lang="ru-RU" sz="2400" dirty="0"/>
              <a:t> </a:t>
            </a:r>
            <a:r>
              <a:rPr lang="ru-RU" sz="2400" dirty="0" err="1"/>
              <a:t>міркування</a:t>
            </a:r>
            <a:r>
              <a:rPr lang="ru-RU" sz="2400" dirty="0"/>
              <a:t>. </a:t>
            </a:r>
            <a:br>
              <a:rPr lang="ru-RU" sz="2400" dirty="0"/>
            </a:br>
            <a:r>
              <a:rPr lang="ru-RU" sz="2400" dirty="0"/>
              <a:t/>
            </a:r>
            <a:br>
              <a:rPr lang="ru-RU" sz="2400" dirty="0"/>
            </a:br>
            <a:r>
              <a:rPr lang="ru-RU" sz="2400" dirty="0" err="1"/>
              <a:t>Застосування</a:t>
            </a:r>
            <a:r>
              <a:rPr lang="ru-RU" sz="2400" dirty="0"/>
              <a:t> </a:t>
            </a:r>
            <a:r>
              <a:rPr lang="ru-RU" sz="2400" dirty="0" err="1"/>
              <a:t>методів</a:t>
            </a:r>
            <a:r>
              <a:rPr lang="ru-RU" sz="2400" dirty="0"/>
              <a:t> критичного </a:t>
            </a:r>
            <a:r>
              <a:rPr lang="ru-RU" sz="2400" dirty="0" err="1"/>
              <a:t>мислення</a:t>
            </a:r>
            <a:r>
              <a:rPr lang="ru-RU" sz="2400" dirty="0"/>
              <a:t> </a:t>
            </a:r>
            <a:r>
              <a:rPr lang="ru-RU" sz="2400" dirty="0" err="1"/>
              <a:t>допомагає</a:t>
            </a:r>
            <a:r>
              <a:rPr lang="ru-RU" sz="2400" dirty="0"/>
              <a:t> </a:t>
            </a:r>
            <a:r>
              <a:rPr lang="ru-RU" sz="2400" dirty="0" err="1"/>
              <a:t>учням</a:t>
            </a:r>
            <a:r>
              <a:rPr lang="ru-RU" sz="2400" dirty="0"/>
              <a:t> та </a:t>
            </a:r>
            <a:r>
              <a:rPr lang="ru-RU" sz="2400" dirty="0" err="1"/>
              <a:t>ученицям</a:t>
            </a:r>
            <a:r>
              <a:rPr lang="ru-RU" sz="2400" dirty="0"/>
              <a:t> </a:t>
            </a:r>
            <a:r>
              <a:rPr lang="ru-RU" sz="2400" dirty="0" err="1"/>
              <a:t>бачити</a:t>
            </a:r>
            <a:r>
              <a:rPr lang="ru-RU" sz="2400" dirty="0"/>
              <a:t> математику не </a:t>
            </a:r>
            <a:r>
              <a:rPr lang="ru-RU" sz="2400" dirty="0" err="1"/>
              <a:t>лише</a:t>
            </a:r>
            <a:r>
              <a:rPr lang="ru-RU" sz="2400" dirty="0"/>
              <a:t> як </a:t>
            </a:r>
            <a:r>
              <a:rPr lang="ru-RU" sz="2400" dirty="0" err="1"/>
              <a:t>абстрактну</a:t>
            </a:r>
            <a:r>
              <a:rPr lang="ru-RU" sz="2400" dirty="0"/>
              <a:t> науку, але і як </a:t>
            </a:r>
            <a:r>
              <a:rPr lang="ru-RU" sz="2400" dirty="0" err="1"/>
              <a:t>інструмент</a:t>
            </a:r>
            <a:r>
              <a:rPr lang="ru-RU" sz="2400" dirty="0"/>
              <a:t> для </a:t>
            </a:r>
            <a:r>
              <a:rPr lang="ru-RU" sz="2400" dirty="0" err="1"/>
              <a:t>розв’язання</a:t>
            </a:r>
            <a:r>
              <a:rPr lang="ru-RU" sz="2400" dirty="0"/>
              <a:t> </a:t>
            </a:r>
            <a:r>
              <a:rPr lang="ru-RU" sz="2400" dirty="0" err="1"/>
              <a:t>реальних</a:t>
            </a:r>
            <a:r>
              <a:rPr lang="ru-RU" sz="2400" dirty="0"/>
              <a:t> </a:t>
            </a:r>
            <a:r>
              <a:rPr lang="ru-RU" sz="2400" dirty="0" err="1"/>
              <a:t>життєвих</a:t>
            </a:r>
            <a:r>
              <a:rPr lang="ru-RU" sz="2400" dirty="0"/>
              <a:t> проблем. </a:t>
            </a:r>
            <a:r>
              <a:rPr lang="ru-RU" sz="2400" dirty="0" err="1"/>
              <a:t>Це</a:t>
            </a:r>
            <a:r>
              <a:rPr lang="ru-RU" sz="2400" dirty="0"/>
              <a:t> </a:t>
            </a:r>
            <a:r>
              <a:rPr lang="ru-RU" sz="2400" dirty="0" err="1"/>
              <a:t>сприяє</a:t>
            </a:r>
            <a:r>
              <a:rPr lang="ru-RU" sz="2400" dirty="0"/>
              <a:t> </a:t>
            </a:r>
            <a:r>
              <a:rPr lang="ru-RU" sz="2400" dirty="0" err="1"/>
              <a:t>розвитку</a:t>
            </a:r>
            <a:r>
              <a:rPr lang="ru-RU" sz="2400" dirty="0"/>
              <a:t> критичного та </a:t>
            </a:r>
            <a:r>
              <a:rPr lang="ru-RU" sz="2400" dirty="0" err="1"/>
              <a:t>аналітичного</a:t>
            </a:r>
            <a:r>
              <a:rPr lang="ru-RU" sz="2400" dirty="0"/>
              <a:t> </a:t>
            </a:r>
            <a:r>
              <a:rPr lang="ru-RU" sz="2400" dirty="0" err="1"/>
              <a:t>мислення</a:t>
            </a:r>
            <a:r>
              <a:rPr lang="ru-RU" sz="2400" dirty="0"/>
              <a:t>, </a:t>
            </a:r>
            <a:r>
              <a:rPr lang="ru-RU" sz="2400" dirty="0" err="1"/>
              <a:t>формує</a:t>
            </a:r>
            <a:r>
              <a:rPr lang="ru-RU" sz="2400" dirty="0"/>
              <a:t> </a:t>
            </a:r>
            <a:r>
              <a:rPr lang="ru-RU" sz="2400" dirty="0" err="1"/>
              <a:t>особистість</a:t>
            </a:r>
            <a:r>
              <a:rPr lang="ru-RU" sz="2400" dirty="0"/>
              <a:t> </a:t>
            </a:r>
            <a:r>
              <a:rPr lang="ru-RU" sz="2400" dirty="0" err="1"/>
              <a:t>здатну</a:t>
            </a:r>
            <a:r>
              <a:rPr lang="ru-RU" sz="2400" dirty="0"/>
              <a:t> </a:t>
            </a:r>
            <a:r>
              <a:rPr lang="ru-RU" sz="2400" dirty="0" err="1"/>
              <a:t>робити</a:t>
            </a:r>
            <a:r>
              <a:rPr lang="ru-RU" sz="2400" dirty="0"/>
              <a:t> </a:t>
            </a:r>
            <a:r>
              <a:rPr lang="ru-RU" sz="2400" dirty="0" err="1"/>
              <a:t>висновки</a:t>
            </a:r>
            <a:r>
              <a:rPr lang="ru-RU" sz="2400" dirty="0"/>
              <a:t> та </a:t>
            </a:r>
            <a:r>
              <a:rPr lang="ru-RU" sz="2400" dirty="0" err="1"/>
              <a:t>приймати</a:t>
            </a:r>
            <a:r>
              <a:rPr lang="ru-RU" sz="2400" dirty="0"/>
              <a:t> </a:t>
            </a:r>
            <a:r>
              <a:rPr lang="ru-RU" sz="2400" dirty="0" err="1"/>
              <a:t>обґрунтовані</a:t>
            </a:r>
            <a:r>
              <a:rPr lang="ru-RU" sz="2400" dirty="0"/>
              <a:t> </a:t>
            </a:r>
            <a:r>
              <a:rPr lang="ru-RU" sz="2400" dirty="0" err="1"/>
              <a:t>рішення</a:t>
            </a:r>
            <a:r>
              <a:rPr lang="ru-RU" sz="2400" dirty="0"/>
              <a:t>. </a:t>
            </a:r>
            <a:endParaRPr lang="uk-UA" sz="2400" dirty="0"/>
          </a:p>
        </p:txBody>
      </p:sp>
    </p:spTree>
    <p:extLst>
      <p:ext uri="{BB962C8B-B14F-4D97-AF65-F5344CB8AC3E}">
        <p14:creationId xmlns:p14="http://schemas.microsoft.com/office/powerpoint/2010/main" val="3107367697"/>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534696" y="804519"/>
            <a:ext cx="9520158" cy="3310281"/>
          </a:xfrm>
        </p:spPr>
        <p:txBody>
          <a:bodyPr>
            <a:normAutofit fontScale="90000"/>
          </a:bodyPr>
          <a:lstStyle/>
          <a:p>
            <a:r>
              <a:rPr lang="uk-UA" dirty="0"/>
              <a:t>Кожна дитина має до чогось певні здібності. Наше завдання — відшукати найменші пагінці таланту, розвивати їх. Адже в майбутньому трудовому житті стануть у пригоді міцна пам'ять, гостре око, гарний смак, образне мислення. На </a:t>
            </a:r>
            <a:r>
              <a:rPr lang="uk-UA" dirty="0" err="1"/>
              <a:t>уроці</a:t>
            </a:r>
            <a:r>
              <a:rPr lang="uk-UA" dirty="0"/>
              <a:t> важливо використовувати проблемні завдання, що викликають дискусію, спонукають до роздумів, пошуків певних висновків.</a:t>
            </a:r>
          </a:p>
        </p:txBody>
      </p:sp>
    </p:spTree>
    <p:extLst>
      <p:ext uri="{BB962C8B-B14F-4D97-AF65-F5344CB8AC3E}">
        <p14:creationId xmlns:p14="http://schemas.microsoft.com/office/powerpoint/2010/main" val="872822475"/>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ctr"/>
            <a:r>
              <a:rPr lang="uk-UA" b="1" i="1" dirty="0" smtClean="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
            </a:r>
            <a:br>
              <a:rPr lang="uk-UA" b="1" i="1" dirty="0" smtClean="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br>
            <a:r>
              <a:rPr lang="uk-UA" b="1" i="1"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
            </a:r>
            <a:br>
              <a:rPr lang="uk-UA" b="1" i="1"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br>
            <a:r>
              <a:rPr lang="uk-UA" b="1" i="1" dirty="0" smtClean="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
            </a:r>
            <a:br>
              <a:rPr lang="uk-UA" b="1" i="1" dirty="0" smtClean="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br>
            <a:r>
              <a:rPr lang="uk-UA" b="1" i="1"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
            </a:r>
            <a:br>
              <a:rPr lang="uk-UA" b="1" i="1"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br>
            <a:r>
              <a:rPr lang="uk-UA" b="1" i="1" dirty="0" smtClean="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
            </a:r>
            <a:br>
              <a:rPr lang="uk-UA" b="1" i="1" dirty="0" smtClean="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br>
            <a:r>
              <a:rPr lang="uk-UA" b="1" i="1"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
            </a:r>
            <a:br>
              <a:rPr lang="uk-UA" b="1" i="1"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br>
            <a:r>
              <a:rPr lang="uk-UA" b="1" i="1" dirty="0" smtClean="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Дякую за </a:t>
            </a:r>
            <a:r>
              <a:rPr lang="uk-UA" b="1" i="1" dirty="0" err="1" smtClean="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уагу</a:t>
            </a:r>
            <a:r>
              <a:rPr lang="uk-UA" b="1" i="1" dirty="0" smtClean="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a:t>
            </a:r>
            <a:endParaRPr lang="uk-UA" b="1" i="1"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endParaRPr>
          </a:p>
        </p:txBody>
      </p:sp>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3999" y="0"/>
            <a:ext cx="9144001" cy="6104467"/>
          </a:xfrm>
          <a:prstGeom prst="rect">
            <a:avLst/>
          </a:prstGeom>
        </p:spPr>
      </p:pic>
    </p:spTree>
    <p:extLst>
      <p:ext uri="{BB962C8B-B14F-4D97-AF65-F5344CB8AC3E}">
        <p14:creationId xmlns:p14="http://schemas.microsoft.com/office/powerpoint/2010/main" val="3946496063"/>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534696" y="804519"/>
            <a:ext cx="9520158" cy="4910481"/>
          </a:xfrm>
        </p:spPr>
        <p:txBody>
          <a:bodyPr>
            <a:normAutofit fontScale="90000"/>
          </a:bodyPr>
          <a:lstStyle/>
          <a:p>
            <a:r>
              <a:rPr lang="uk-UA" dirty="0"/>
              <a:t>«Роби, як ми, роби краще нас!» — ось девіз уроків із використанням технології критичного мислення. Створення ситуації успіху, віра в дитину та врахування її індивідуального стилю діяльності найпродуктивніше впливає на мотивацію навчальної діяльності учнів, які згодом діють за сценарієм «переможця». А саме: «Я сьогодні кращий, ніж учора!»</a:t>
            </a:r>
            <a:br>
              <a:rPr lang="uk-UA" dirty="0"/>
            </a:br>
            <a:r>
              <a:rPr lang="uk-UA" dirty="0"/>
              <a:t>    Лише таким чином можна забезпечити умови для повноцінного розвитку особистості, формування в неї творчого критичного мислення.</a:t>
            </a:r>
            <a:br>
              <a:rPr lang="uk-UA" dirty="0"/>
            </a:br>
            <a:r>
              <a:rPr lang="uk-UA" dirty="0"/>
              <a:t> </a:t>
            </a:r>
          </a:p>
        </p:txBody>
      </p:sp>
    </p:spTree>
    <p:extLst>
      <p:ext uri="{BB962C8B-B14F-4D97-AF65-F5344CB8AC3E}">
        <p14:creationId xmlns:p14="http://schemas.microsoft.com/office/powerpoint/2010/main" val="241923171"/>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algn="ctr"/>
            <a:r>
              <a:rPr lang="uk-UA" sz="4000" dirty="0" smtClean="0"/>
              <a:t>Дякую за увагу!</a:t>
            </a:r>
            <a:endParaRPr lang="uk-UA" sz="4000" dirty="0"/>
          </a:p>
        </p:txBody>
      </p:sp>
      <p:pic>
        <p:nvPicPr>
          <p:cNvPr id="3" name="Рисунок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23096" y="1853754"/>
            <a:ext cx="7345808" cy="4225313"/>
          </a:xfrm>
          <a:prstGeom prst="rect">
            <a:avLst/>
          </a:prstGeom>
        </p:spPr>
      </p:pic>
    </p:spTree>
    <p:extLst>
      <p:ext uri="{BB962C8B-B14F-4D97-AF65-F5344CB8AC3E}">
        <p14:creationId xmlns:p14="http://schemas.microsoft.com/office/powerpoint/2010/main" val="9415475"/>
      </p:ext>
    </p:extLst>
  </p:cSld>
  <p:clrMapOvr>
    <a:masterClrMapping/>
  </p:clrMapOvr>
</p:sld>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EDEBE7"/>
      </a:lt2>
      <a:accent1>
        <a:srgbClr val="5FA534"/>
      </a:accent1>
      <a:accent2>
        <a:srgbClr val="DCAB34"/>
      </a:accent2>
      <a:accent3>
        <a:srgbClr val="D26D23"/>
      </a:accent3>
      <a:accent4>
        <a:srgbClr val="972323"/>
      </a:accent4>
      <a:accent5>
        <a:srgbClr val="236797"/>
      </a:accent5>
      <a:accent6>
        <a:srgbClr val="2FB6C6"/>
      </a:accent6>
      <a:hlink>
        <a:srgbClr val="8FC639"/>
      </a:hlink>
      <a:folHlink>
        <a:srgbClr val="E7C272"/>
      </a:folHlink>
    </a:clrScheme>
    <a:fontScheme name="Gallery">
      <a:majorFont>
        <a:latin typeface="Palatino Linotype" panose="020405020505050303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Palatino Linotype" panose="020405020505050303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Gallery" id="{BBFCD31E-59A1-489D-B089-A3EAD7CAE12E}" vid="{AC464412-510E-4F2B-8947-A0DDBD028997}"/>
    </a:ext>
  </a:extLst>
</a:theme>
</file>

<file path=docProps/app.xml><?xml version="1.0" encoding="utf-8"?>
<Properties xmlns="http://schemas.openxmlformats.org/officeDocument/2006/extended-properties" xmlns:vt="http://schemas.openxmlformats.org/officeDocument/2006/docPropsVTypes">
  <Template>TM10001114[[fn=Галерея]]</Template>
  <TotalTime>535</TotalTime>
  <Words>723</Words>
  <Application>Microsoft Office PowerPoint</Application>
  <PresentationFormat>Широкоэкранный</PresentationFormat>
  <Paragraphs>27</Paragraphs>
  <Slides>23</Slides>
  <Notes>0</Notes>
  <HiddenSlides>0</HiddenSlides>
  <MMClips>0</MMClips>
  <ScaleCrop>false</ScaleCrop>
  <HeadingPairs>
    <vt:vector size="6" baseType="variant">
      <vt:variant>
        <vt:lpstr>Использованные шрифты</vt:lpstr>
      </vt:variant>
      <vt:variant>
        <vt:i4>2</vt:i4>
      </vt:variant>
      <vt:variant>
        <vt:lpstr>Тема</vt:lpstr>
      </vt:variant>
      <vt:variant>
        <vt:i4>1</vt:i4>
      </vt:variant>
      <vt:variant>
        <vt:lpstr>Заголовки слайдов</vt:lpstr>
      </vt:variant>
      <vt:variant>
        <vt:i4>23</vt:i4>
      </vt:variant>
    </vt:vector>
  </HeadingPairs>
  <TitlesOfParts>
    <vt:vector size="26" baseType="lpstr">
      <vt:lpstr>Arial</vt:lpstr>
      <vt:lpstr>Palatino Linotype</vt:lpstr>
      <vt:lpstr>Gallery</vt:lpstr>
      <vt:lpstr>  Упровадження технологій розвитку критичного мислення в процесі вивчення математики</vt:lpstr>
      <vt:lpstr>Ґо́дфрі Га́рольд Харді –  англійський математик, відомий своїми досягненнями в теорії чисел і математичному аналізі говорив:</vt:lpstr>
      <vt:lpstr>Презентация PowerPoint</vt:lpstr>
      <vt:lpstr>    Як відомо, у шкільній освіті існує безліч методів навчання, різні типи уроків, які переслідують одну єдину мету — засвоєння знань учнями. </vt:lpstr>
      <vt:lpstr>Здатність об’єктивно аналізувати інформацію, робити правильні висновки та критично мислити є ключовою навичкою XXI століття. </vt:lpstr>
      <vt:lpstr>Презентация PowerPoint</vt:lpstr>
      <vt:lpstr>Чому критично мислити – так важливо? Адже зазвичай ми розглядаємо процес мислення, як природне цілком зрозуміле явище, – як  дихати чи ходити. Проте часто виявляється, що думки, які нам здавалися істинними, виявляються хибними та необґрунтованими. Натомість ті думки, які ми вважали помилковими чи не важливими, є істинними та значущими. </vt:lpstr>
      <vt:lpstr>На жаль, від природи люди не наділені здатністю бачити речі такими, якими вони є. Ми не можемо інтуїтивно відчувати, що є розумним, істинним, а що – ні. Наше мислення зазвичай обмежене через вплив попереднього досвіду, стереотипів, емоцій суспільства та довкілля. </vt:lpstr>
      <vt:lpstr>Щоб подолати обмеження і розширювати можливості нашого мислення, потрібно системно його розвивати. Найкраще починати розвиток критичного мислення з самого народження та продовжувати його розвивати впродовж усього життя. </vt:lpstr>
      <vt:lpstr>                    Система уроків математики з кожної теми містить: вивчення нового матеріалу, його закріплення, формування вмінь та навичок під час розв’язування задач. Кожен із цих компонентів системи уроків може здійснюватися різними методами. Крім того, навчання не завжди раціонально починати з вивчення нового матеріалу. Щоб школярі краще сприймали матеріал, бажано спочатку створити відповідну атмосферу: стимулювати вчення, викликати інтерес до теми, взагалі — привернути увагу.</vt:lpstr>
      <vt:lpstr>Критичне мислення – це система суджень, яка дозволяє аналізувати інформацію таким чином, щоб на її підставі ухвалювати раціональні рішення, тобто, глобально – здатність відрізняти хибне від істинного. </vt:lpstr>
      <vt:lpstr>   У Концепції нової української школи йдеться   про те, що розвиток критичного мислення є одним із наскрізних завдань навчально-виховного процесу. </vt:lpstr>
      <vt:lpstr>            Чому вчителю складно розвивати  критичне мислення учнів?             Тому що методи технології розвитку критичного мислення мають бути застосовані системно на кожному уроці. Важливо обирати для кожного уроку саме ті методи, які відповідають змісту і цілям уроку. Також ускладнює роботу і те, що більшість підручників не передбачає критичне дослідження матеріалу учнями, а складається із набору готових положень і висновків. </vt:lpstr>
      <vt:lpstr>Презентация PowerPoint</vt:lpstr>
      <vt:lpstr>                        Виклик, або Вступна частина уроку   Вступна частина уроку, яку ще називають “викликом” триває зазвичай перші 5–7 хвилин. За цей час слід актуалізувати опорні знання – “дістати” їх з довготривалої пам’яті учнів. Саме слово підказує, що необхідно “зробити щось актуальним, потрібним” на час саме цього уроку. Опорними такі знання учнів є тому, що саме на них, як на фундаменті, опорі, будуються наступні знання.   Під час вступної частини уроку вчитель має пропонувати учням методи й завдання, які дають їм змогу: • освіжити наявні знання, уявлення, уміння, пов’язані з темою уроку; • провести “інвентаризацію” цих знань і уявлень, виявити прогалини; • зосередити увагу на новій темі; • створити контекст для сприйняття нових ідей; • сформувати позитивне ставлення, зацікавленість у процесі навчання.  Тут можна застосувати: «Асоціативний кущ», «Дерево передбачень», «Таблиця З-Х-Д», «Кластер», «Кошик ідей», «Мозковий штурм», «Незакінчені речення», «Ромашка запитань» тощо. </vt:lpstr>
      <vt:lpstr>Осмислення, або основна частина уроку   Основна частина уроку триває до 30 хвилин. За цей час учитель організовує активну діяльність учнів, зокрема спонукає їх досліджувати, осмислювати матеріал, відповідати на раніше поставлені запитання, ставити свої та шукати на них відповіді тощо.   Головне завдання учнів — “конструювати” знання і навички, формувати власне ставлення до теми.   Ефективними методами під час основної частини уроку є: «Читання (запитання, узагальнення) в парах»; «Читання з визначенням опорних слів»; «Читання з маркуванням»; «Тонкі та товсті запитання»; «Фішбоун»; «Чи вірите ви, що …», «Дерево передбачень», «Т- таблиця», «Займи позицію», «Дискусія», «Коло ідей», «Прес», «Кола Вена». </vt:lpstr>
      <vt:lpstr>Рефлексія, або підбиття підсумків   Третій етап уроку – найважливіший для розвитку критичного мислення в учнів, бо його основними завданнями є узагальнення, систематизація (але не відтворення!) вивченого й рефлексія щодо процесу і результатів навчальної діяльності. Необхідно, аби учні подумали про те, що вони дізналися, чого навчилися, запитали себе, що це для них означає, як це змінює їхнє бачення і як вони можуть це використовувати.   Зазвичай підбиття підсумків триває до 10 хвилин. За цей час учні разом з учителем: • узагальнюють та інтерпретують основні ідеї уроку; • обмінюються думками та висловлюють особисте ставлення до окремих положень матеріалу чи уроку загалом; • оцінюють набуті знання й уміння; • ставлять перед собою запитання; • планують застосування вивченого.  На цьому етапі доцільно застосувати такі методи: «Синквейн», «Таблиця З-Х-Д», «Незакінчені речення», «Кубування», «Шкала думок», «Бортовий журнал», «Плюс-мінус-цікаво», «Прес», «Займи позицію», «Шість капелюхів» тощо. </vt:lpstr>
      <vt:lpstr>Система уроків математики з кожної теми містить: вивчення нового матеріалу, його закріплення, формування вмінь та навичок під час розв’язування задач. Кожен із цих компонентів системи уроків може здійснюватися різними методами. Крім того, навчання не завжди раціонально починати з вивчення нового матеріалу. Щоб школярі краще сприймали матеріал, бажано спочатку створити відповідну атмосферу: стимулювати вчення, викликати інтерес до теми, взагалі — привернути увагу</vt:lpstr>
      <vt:lpstr>Усі зазначені методи технології критичного мислення можна вбудувати в урок математики. При цьому варто дотримуватися запропонованої структури уроку.   Під час уроку з розвитку критичного мислення доцільно, аби вчитель надавав слово учням, а сам говорив якомога менше. Він має бути провідником, стимулювати учнів до роздумів, уважно вислуховувати їхні міркування.   Застосування методів критичного мислення допомагає учням та ученицям бачити математику не лише як абстрактну науку, але і як інструмент для розв’язання реальних життєвих проблем. Це сприяє розвитку критичного та аналітичного мислення, формує особистість здатну робити висновки та приймати обґрунтовані рішення. </vt:lpstr>
      <vt:lpstr>Кожна дитина має до чогось певні здібності. Наше завдання — відшукати найменші пагінці таланту, розвивати їх. Адже в майбутньому трудовому житті стануть у пригоді міцна пам'ять, гостре око, гарний смак, образне мислення. На уроці важливо використовувати проблемні завдання, що викликають дискусію, спонукають до роздумів, пошуків певних висновків.</vt:lpstr>
      <vt:lpstr>      Дякую за уагу!</vt:lpstr>
      <vt:lpstr>«Роби, як ми, роби краще нас!» — ось девіз уроків із використанням технології критичного мислення. Створення ситуації успіху, віра в дитину та врахування її індивідуального стилю діяльності найпродуктивніше впливає на мотивацію навчальної діяльності учнів, які згодом діють за сценарієм «переможця». А саме: «Я сьогодні кращий, ніж учора!»     Лише таким чином можна забезпечити умови для повноцінного розвитку особистості, формування в неї творчого критичного мислення.  </vt:lpstr>
      <vt:lpstr>Дякую за увагу!</vt:lpstr>
    </vt:vector>
  </TitlesOfParts>
  <Company>SPecialiST RePack</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Упровадження технологій розвитку критичного мислення в процесі вивчення математики</dc:title>
  <dc:creator>Неля Резанова</dc:creator>
  <cp:lastModifiedBy>Неля Резанова</cp:lastModifiedBy>
  <cp:revision>28</cp:revision>
  <dcterms:created xsi:type="dcterms:W3CDTF">2025-02-23T14:22:58Z</dcterms:created>
  <dcterms:modified xsi:type="dcterms:W3CDTF">2025-02-24T20:07:23Z</dcterms:modified>
</cp:coreProperties>
</file>